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9" r:id="rId2"/>
    <p:sldId id="257" r:id="rId3"/>
    <p:sldId id="258" r:id="rId4"/>
    <p:sldId id="261" r:id="rId5"/>
    <p:sldId id="262" r:id="rId6"/>
    <p:sldId id="260" r:id="rId7"/>
    <p:sldId id="281" r:id="rId8"/>
    <p:sldId id="263" r:id="rId9"/>
    <p:sldId id="264" r:id="rId10"/>
    <p:sldId id="265" r:id="rId11"/>
    <p:sldId id="266" r:id="rId12"/>
    <p:sldId id="267" r:id="rId13"/>
    <p:sldId id="282" r:id="rId14"/>
    <p:sldId id="268" r:id="rId15"/>
    <p:sldId id="269" r:id="rId16"/>
    <p:sldId id="270" r:id="rId17"/>
    <p:sldId id="271" r:id="rId18"/>
    <p:sldId id="273" r:id="rId19"/>
    <p:sldId id="274" r:id="rId20"/>
    <p:sldId id="275" r:id="rId21"/>
    <p:sldId id="276" r:id="rId22"/>
    <p:sldId id="283" r:id="rId23"/>
    <p:sldId id="284" r:id="rId24"/>
    <p:sldId id="285" r:id="rId25"/>
    <p:sldId id="286" r:id="rId26"/>
    <p:sldId id="278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A09"/>
    <a:srgbClr val="F7DA6F"/>
    <a:srgbClr val="CC0000"/>
    <a:srgbClr val="FC6AA2"/>
    <a:srgbClr val="FF6767"/>
    <a:srgbClr val="EEF86E"/>
    <a:srgbClr val="71F967"/>
    <a:srgbClr val="79E78E"/>
    <a:srgbClr val="E7F070"/>
    <a:srgbClr val="54DC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0" d="100"/>
          <a:sy n="70" d="100"/>
        </p:scale>
        <p:origin x="594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slide" Target="slides/slide17.xml" /><Relationship Id="rId26" Type="http://schemas.openxmlformats.org/officeDocument/2006/relationships/slide" Target="slides/slide25.xml" /><Relationship Id="rId3" Type="http://schemas.openxmlformats.org/officeDocument/2006/relationships/slide" Target="slides/slide2.xml" /><Relationship Id="rId21" Type="http://schemas.openxmlformats.org/officeDocument/2006/relationships/slide" Target="slides/slide20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slide" Target="slides/slide16.xml" /><Relationship Id="rId25" Type="http://schemas.openxmlformats.org/officeDocument/2006/relationships/slide" Target="slides/slide24.xml" /><Relationship Id="rId2" Type="http://schemas.openxmlformats.org/officeDocument/2006/relationships/slide" Target="slides/slide1.xml" /><Relationship Id="rId16" Type="http://schemas.openxmlformats.org/officeDocument/2006/relationships/slide" Target="slides/slide15.xml" /><Relationship Id="rId20" Type="http://schemas.openxmlformats.org/officeDocument/2006/relationships/slide" Target="slides/slide19.xml" /><Relationship Id="rId29" Type="http://schemas.openxmlformats.org/officeDocument/2006/relationships/viewProps" Target="viewProp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24" Type="http://schemas.openxmlformats.org/officeDocument/2006/relationships/slide" Target="slides/slide23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23" Type="http://schemas.openxmlformats.org/officeDocument/2006/relationships/slide" Target="slides/slide22.xml" /><Relationship Id="rId28" Type="http://schemas.openxmlformats.org/officeDocument/2006/relationships/presProps" Target="presProps.xml" /><Relationship Id="rId10" Type="http://schemas.openxmlformats.org/officeDocument/2006/relationships/slide" Target="slides/slide9.xml" /><Relationship Id="rId19" Type="http://schemas.openxmlformats.org/officeDocument/2006/relationships/slide" Target="slides/slide18.xml" /><Relationship Id="rId31" Type="http://schemas.openxmlformats.org/officeDocument/2006/relationships/tableStyles" Target="tableStyles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Relationship Id="rId22" Type="http://schemas.openxmlformats.org/officeDocument/2006/relationships/slide" Target="slides/slide21.xml" /><Relationship Id="rId27" Type="http://schemas.openxmlformats.org/officeDocument/2006/relationships/slide" Target="slides/slide26.xml" /><Relationship Id="rId30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9732E-CDD8-4C52-89C7-EF6958D197E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3115-027F-4F0E-ACB5-B4DECBD9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054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9732E-CDD8-4C52-89C7-EF6958D197E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3115-027F-4F0E-ACB5-B4DECBD9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39833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9732E-CDD8-4C52-89C7-EF6958D197E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3115-027F-4F0E-ACB5-B4DECBD9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88344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9732E-CDD8-4C52-89C7-EF6958D197E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3115-027F-4F0E-ACB5-B4DECBD9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4700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9732E-CDD8-4C52-89C7-EF6958D197E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3115-027F-4F0E-ACB5-B4DECBD9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5162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9732E-CDD8-4C52-89C7-EF6958D197E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3115-027F-4F0E-ACB5-B4DECBD9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919962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9732E-CDD8-4C52-89C7-EF6958D197E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3115-027F-4F0E-ACB5-B4DECBD9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5994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9732E-CDD8-4C52-89C7-EF6958D197E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3115-027F-4F0E-ACB5-B4DECBD9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1639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9732E-CDD8-4C52-89C7-EF6958D197E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3115-027F-4F0E-ACB5-B4DECBD9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78270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9732E-CDD8-4C52-89C7-EF6958D197E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3115-027F-4F0E-ACB5-B4DECBD9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8453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59732E-CDD8-4C52-89C7-EF6958D197E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AA3115-027F-4F0E-ACB5-B4DECBD9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7946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59732E-CDD8-4C52-89C7-EF6958D197ED}" type="datetimeFigureOut">
              <a:rPr lang="ru-RU" smtClean="0"/>
              <a:t>13.04.2020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A3115-027F-4F0E-ACB5-B4DECBD90C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2990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8.xml" /><Relationship Id="rId4" Type="http://schemas.openxmlformats.org/officeDocument/2006/relationships/image" Target="../media/image22.jpeg" 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9.xml" /><Relationship Id="rId4" Type="http://schemas.openxmlformats.org/officeDocument/2006/relationships/image" Target="../media/image24.jpg" 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10.xml" /><Relationship Id="rId5" Type="http://schemas.openxmlformats.org/officeDocument/2006/relationships/image" Target="../media/image27.jpg" /><Relationship Id="rId4" Type="http://schemas.openxmlformats.org/officeDocument/2006/relationships/image" Target="../media/image26.jpg" 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 /><Relationship Id="rId1" Type="http://schemas.openxmlformats.org/officeDocument/2006/relationships/slideLayout" Target="../slideLayouts/slideLayout7.xml" 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11.xml" /><Relationship Id="rId4" Type="http://schemas.openxmlformats.org/officeDocument/2006/relationships/image" Target="../media/image29.jpg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12.xml" /><Relationship Id="rId5" Type="http://schemas.openxmlformats.org/officeDocument/2006/relationships/image" Target="../media/image32.jpg" /><Relationship Id="rId4" Type="http://schemas.openxmlformats.org/officeDocument/2006/relationships/image" Target="../media/image31.jp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13.xml" /><Relationship Id="rId4" Type="http://schemas.openxmlformats.org/officeDocument/2006/relationships/image" Target="../media/image34.gif" 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14.xml" /><Relationship Id="rId6" Type="http://schemas.openxmlformats.org/officeDocument/2006/relationships/image" Target="../media/image38.jpg" /><Relationship Id="rId5" Type="http://schemas.openxmlformats.org/officeDocument/2006/relationships/image" Target="../media/image37.jpg" /><Relationship Id="rId4" Type="http://schemas.openxmlformats.org/officeDocument/2006/relationships/image" Target="../media/image36.jpg" 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15.xml" /><Relationship Id="rId4" Type="http://schemas.openxmlformats.org/officeDocument/2006/relationships/image" Target="../media/image39.jpg" 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16.xml" /><Relationship Id="rId5" Type="http://schemas.openxmlformats.org/officeDocument/2006/relationships/image" Target="../media/image42.jpeg" /><Relationship Id="rId4" Type="http://schemas.openxmlformats.org/officeDocument/2006/relationships/image" Target="../media/image41.jpg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1.xml" /><Relationship Id="rId4" Type="http://schemas.openxmlformats.org/officeDocument/2006/relationships/image" Target="../media/image3.jpg" 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17.xml" /><Relationship Id="rId4" Type="http://schemas.openxmlformats.org/officeDocument/2006/relationships/image" Target="../media/image44.jpeg" 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18.xml" /><Relationship Id="rId5" Type="http://schemas.openxmlformats.org/officeDocument/2006/relationships/image" Target="../media/image47.jpg" /><Relationship Id="rId4" Type="http://schemas.openxmlformats.org/officeDocument/2006/relationships/image" Target="../media/image46.jpg" 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 /><Relationship Id="rId1" Type="http://schemas.openxmlformats.org/officeDocument/2006/relationships/slideLayout" Target="../slideLayouts/slideLayout2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 /><Relationship Id="rId2" Type="http://schemas.openxmlformats.org/officeDocument/2006/relationships/image" Target="../media/image49.jpeg" /><Relationship Id="rId1" Type="http://schemas.openxmlformats.org/officeDocument/2006/relationships/slideLayout" Target="../slideLayouts/slideLayout4.xml" 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 /><Relationship Id="rId2" Type="http://schemas.openxmlformats.org/officeDocument/2006/relationships/image" Target="../media/image51.jpeg" /><Relationship Id="rId1" Type="http://schemas.openxmlformats.org/officeDocument/2006/relationships/slideLayout" Target="../slideLayouts/slideLayout4.xml" 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 /><Relationship Id="rId2" Type="http://schemas.openxmlformats.org/officeDocument/2006/relationships/image" Target="../media/image53.jpeg" /><Relationship Id="rId1" Type="http://schemas.openxmlformats.org/officeDocument/2006/relationships/slideLayout" Target="../slideLayouts/slideLayout4.xml" 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2.xml" /><Relationship Id="rId4" Type="http://schemas.openxmlformats.org/officeDocument/2006/relationships/image" Target="../media/image5.jpg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3.xml" /><Relationship Id="rId5" Type="http://schemas.openxmlformats.org/officeDocument/2006/relationships/image" Target="../media/image8.jpg" /><Relationship Id="rId4" Type="http://schemas.openxmlformats.org/officeDocument/2006/relationships/image" Target="../media/image7.jpg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4.xml" /><Relationship Id="rId4" Type="http://schemas.openxmlformats.org/officeDocument/2006/relationships/image" Target="../media/image10.jpg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5.xml" /><Relationship Id="rId6" Type="http://schemas.openxmlformats.org/officeDocument/2006/relationships/image" Target="../media/image14.jpeg" /><Relationship Id="rId5" Type="http://schemas.openxmlformats.org/officeDocument/2006/relationships/image" Target="../media/image13.jpg" /><Relationship Id="rId4" Type="http://schemas.openxmlformats.org/officeDocument/2006/relationships/image" Target="../media/image12.jpg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 /><Relationship Id="rId1" Type="http://schemas.openxmlformats.org/officeDocument/2006/relationships/slideLayout" Target="../slideLayouts/slideLayout7.xml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6.xml" /><Relationship Id="rId4" Type="http://schemas.openxmlformats.org/officeDocument/2006/relationships/image" Target="../media/image17.jpg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 /><Relationship Id="rId2" Type="http://schemas.openxmlformats.org/officeDocument/2006/relationships/slideLayout" Target="../slideLayouts/slideLayout2.xml" /><Relationship Id="rId1" Type="http://schemas.openxmlformats.org/officeDocument/2006/relationships/tags" Target="../tags/tag7.xml" /><Relationship Id="rId5" Type="http://schemas.openxmlformats.org/officeDocument/2006/relationships/image" Target="../media/image20.jpg" /><Relationship Id="rId4" Type="http://schemas.openxmlformats.org/officeDocument/2006/relationships/image" Target="../media/image19.jp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2999CA36-AC47-A64B-B490-06D54513F6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67891" y="5092907"/>
            <a:ext cx="6858000" cy="1655762"/>
          </a:xfrm>
        </p:spPr>
        <p:txBody>
          <a:bodyPr/>
          <a:lstStyle/>
          <a:p>
            <a:pPr algn="r"/>
            <a:r>
              <a:rPr lang="ru-RU"/>
              <a:t>Подготовила: воспитатель МБДОУ 148 </a:t>
            </a:r>
          </a:p>
          <a:p>
            <a:pPr algn="r"/>
            <a:r>
              <a:rPr lang="ru-RU"/>
              <a:t>Старшей группы « Звёздочки»</a:t>
            </a:r>
          </a:p>
          <a:p>
            <a:pPr algn="r"/>
            <a:r>
              <a:rPr lang="ru-RU"/>
              <a:t>Мусаева А Б</a:t>
            </a:r>
          </a:p>
        </p:txBody>
      </p:sp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6A147D7B-7D44-C949-9F80-952851EE1C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673" y="0"/>
            <a:ext cx="7495762" cy="4722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10363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eave">
          <a:fgClr>
            <a:srgbClr val="FC6AA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182" y="0"/>
            <a:ext cx="9034818" cy="1545561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CC0000"/>
                </a:solidFill>
                <a:latin typeface="+mn-lt"/>
              </a:rPr>
              <a:t>Летом солнце греет сильнее, дни стоят жаркие. Летом самые долгие дни. </a:t>
            </a:r>
            <a:br>
              <a:rPr lang="ru-RU" sz="2400" b="1" dirty="0">
                <a:solidFill>
                  <a:srgbClr val="CC0000"/>
                </a:solidFill>
                <a:latin typeface="+mn-lt"/>
              </a:rPr>
            </a:br>
            <a:r>
              <a:rPr lang="ru-RU" sz="2400" b="1" dirty="0">
                <a:solidFill>
                  <a:srgbClr val="CC0000"/>
                </a:solidFill>
                <a:latin typeface="+mn-lt"/>
              </a:rPr>
              <a:t>Все вокруг становится зеленым. Луга  покрыты различными цветами. 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181" y="1545561"/>
            <a:ext cx="4999601" cy="312197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315" y="3497191"/>
            <a:ext cx="4999602" cy="316287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745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16"/>
    </mc:Choice>
    <mc:Fallback xmlns="">
      <p:transition spd="slow" advTm="88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eave">
          <a:fgClr>
            <a:srgbClr val="FC6AA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2251028" cy="1927698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CC0000"/>
                </a:solidFill>
                <a:latin typeface="+mn-lt"/>
              </a:rPr>
              <a:t>Летом очень много насекомых.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32311" y="3941027"/>
            <a:ext cx="2961564" cy="33195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CC0000"/>
                </a:solidFill>
              </a:rPr>
              <a:t>Животным летом раздолье. Вокруг много еды.  Большинство животных летом выводит потомство.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666" y="163773"/>
            <a:ext cx="4405290" cy="348017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97" y="2855793"/>
            <a:ext cx="5120185" cy="384013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7889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64"/>
    </mc:Choice>
    <mc:Fallback xmlns="">
      <p:transition spd="slow" advTm="106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eave">
          <a:fgClr>
            <a:srgbClr val="FC6AA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88" y="0"/>
            <a:ext cx="9047612" cy="1325563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CC0000"/>
                </a:solidFill>
                <a:latin typeface="+mn-lt"/>
              </a:rPr>
              <a:t>Так же солнечным дням радуются и взрослые и дети. Летом много развлечений: купание в речке, сбор ягод и грибов в лесу и многое другое.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91" y="1325562"/>
            <a:ext cx="3598232" cy="25367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1625" y="1116842"/>
            <a:ext cx="4118212" cy="549094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91" y="3985147"/>
            <a:ext cx="3933967" cy="262264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602503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952"/>
    </mc:Choice>
    <mc:Fallback xmlns="">
      <p:transition spd="slow" advTm="995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34C4E292-01C4-0C43-95E8-AAE2A00082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440" y="496956"/>
            <a:ext cx="7334711" cy="5864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3590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rgbClr val="FFC0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6573" y="215001"/>
            <a:ext cx="6550072" cy="74034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+mn-lt"/>
              </a:rPr>
              <a:t>За летом наступает осень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870" y="955343"/>
            <a:ext cx="4014527" cy="393642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1609" y="2702256"/>
            <a:ext cx="4014527" cy="3983040"/>
          </a:xfrm>
          <a:prstGeom prst="rect">
            <a:avLst/>
          </a:prstGeom>
        </p:spPr>
      </p:pic>
      <p:sp>
        <p:nvSpPr>
          <p:cNvPr id="8" name="Выгнутая влево стрелка 7"/>
          <p:cNvSpPr/>
          <p:nvPr/>
        </p:nvSpPr>
        <p:spPr>
          <a:xfrm rot="18606140">
            <a:off x="3408294" y="3823249"/>
            <a:ext cx="1754205" cy="3310292"/>
          </a:xfrm>
          <a:prstGeom prst="curvedRightArrow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076737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990"/>
    </mc:Choice>
    <mc:Fallback xmlns="">
      <p:transition spd="slow" advTm="69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rgbClr val="FFC0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11540" y="0"/>
            <a:ext cx="5076114" cy="78128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>Осенние месяцы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1319" y="615901"/>
            <a:ext cx="1992574" cy="644620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chemeClr val="accent2">
                    <a:lumMod val="75000"/>
                  </a:schemeClr>
                </a:solidFill>
              </a:rPr>
              <a:t>Сентябрь</a:t>
            </a:r>
            <a:r>
              <a:rPr lang="ru-RU" dirty="0"/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716" y="1143000"/>
            <a:ext cx="3940792" cy="23644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 flipH="1">
            <a:off x="7224441" y="615901"/>
            <a:ext cx="191955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00" b="1" dirty="0">
                <a:solidFill>
                  <a:schemeClr val="accent2">
                    <a:lumMod val="75000"/>
                  </a:schemeClr>
                </a:solidFill>
              </a:rPr>
              <a:t>Октябрь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681" y="1143000"/>
            <a:ext cx="3945945" cy="295945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241662" y="5090277"/>
            <a:ext cx="1745991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300" b="1" dirty="0">
                <a:solidFill>
                  <a:schemeClr val="accent2">
                    <a:lumMod val="75000"/>
                  </a:schemeClr>
                </a:solidFill>
              </a:rPr>
              <a:t>Ноябрь 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032" y="3751185"/>
            <a:ext cx="4736162" cy="290892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75288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596"/>
    </mc:Choice>
    <mc:Fallback xmlns="">
      <p:transition spd="slow" advTm="1059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rgbClr val="FFCA09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898" y="655092"/>
            <a:ext cx="3589362" cy="216999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>
                <a:solidFill>
                  <a:schemeClr val="accent2">
                    <a:lumMod val="75000"/>
                  </a:schemeClr>
                </a:solidFill>
              </a:rPr>
              <a:t>Осенью день становится короче. На небе появляются свинцовые тучи. Часто идет дождь.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7851" y="139653"/>
            <a:ext cx="4940490" cy="29720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898" y="3277027"/>
            <a:ext cx="8488909" cy="333375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38869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044"/>
    </mc:Choice>
    <mc:Fallback xmlns="">
      <p:transition spd="slow" advTm="80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40">
          <a:fgClr>
            <a:srgbClr val="FFCA09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06822" y="106007"/>
            <a:ext cx="5826741" cy="63097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Улетают в теплые края птицы. </a:t>
            </a:r>
          </a:p>
        </p:txBody>
      </p:sp>
      <p:sp>
        <p:nvSpPr>
          <p:cNvPr id="4" name="TextBox 3"/>
          <p:cNvSpPr txBox="1"/>
          <p:nvPr/>
        </p:nvSpPr>
        <p:spPr>
          <a:xfrm flipH="1">
            <a:off x="177420" y="3466531"/>
            <a:ext cx="86936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accent2">
                    <a:lumMod val="75000"/>
                  </a:schemeClr>
                </a:solidFill>
              </a:rPr>
              <a:t>Животные и насекомые готовятся к зиме. 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20" y="711916"/>
            <a:ext cx="4176216" cy="275461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192" y="711915"/>
            <a:ext cx="4176216" cy="275461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841" y="4072438"/>
            <a:ext cx="3998795" cy="2665863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0192" y="4072438"/>
            <a:ext cx="3998795" cy="267875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956251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865"/>
    </mc:Choice>
    <mc:Fallback xmlns="">
      <p:transition spd="slow" advTm="118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eave">
          <a:fgClr>
            <a:schemeClr val="accent1">
              <a:lumMod val="7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3567" y="146761"/>
            <a:ext cx="5976866" cy="699399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За осенью наступает зима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861" y="846160"/>
            <a:ext cx="3975479" cy="394429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8145" y="2620369"/>
            <a:ext cx="3975479" cy="3959828"/>
          </a:xfrm>
          <a:prstGeom prst="rect">
            <a:avLst/>
          </a:prstGeom>
        </p:spPr>
      </p:pic>
      <p:sp>
        <p:nvSpPr>
          <p:cNvPr id="6" name="Выгнутая влево стрелка 5"/>
          <p:cNvSpPr/>
          <p:nvPr/>
        </p:nvSpPr>
        <p:spPr>
          <a:xfrm rot="18287609">
            <a:off x="3694897" y="3834712"/>
            <a:ext cx="1754205" cy="3310292"/>
          </a:xfrm>
          <a:prstGeom prst="curvedRightArrow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1748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938"/>
    </mc:Choice>
    <mc:Fallback xmlns="">
      <p:transition spd="slow" advTm="793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60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9919" y="0"/>
            <a:ext cx="6004162" cy="794933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Зимние месяцы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9342" y="1593614"/>
            <a:ext cx="1978072" cy="63097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Декабрь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358378" y="3589360"/>
            <a:ext cx="1815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Январь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34269" y="5538909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</a:rPr>
              <a:t>Февраль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1363" y="794933"/>
            <a:ext cx="3370571" cy="22470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5545" y="2647671"/>
            <a:ext cx="3998410" cy="267893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146" y="4568615"/>
            <a:ext cx="3425545" cy="214096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68108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282"/>
    </mc:Choice>
    <mc:Fallback xmlns="">
      <p:transition spd="slow" advTm="122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kVert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0"/>
            <a:ext cx="7886700" cy="826365"/>
          </a:xfrm>
        </p:spPr>
        <p:txBody>
          <a:bodyPr/>
          <a:lstStyle/>
          <a:p>
            <a:pPr algn="ctr"/>
            <a:r>
              <a:rPr lang="ru-RU" b="1" dirty="0">
                <a:solidFill>
                  <a:srgbClr val="00B050"/>
                </a:solidFill>
                <a:latin typeface="+mn-lt"/>
              </a:rPr>
              <a:t>Год состоит из 4 сезонов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848" y="1964170"/>
            <a:ext cx="1760681" cy="79288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800" b="1" dirty="0">
                <a:solidFill>
                  <a:srgbClr val="FF0000"/>
                </a:solidFill>
              </a:rPr>
              <a:t>Весна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2551" y="826365"/>
            <a:ext cx="3987799" cy="299084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90565" y="4643579"/>
            <a:ext cx="15378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Лето</a:t>
            </a:r>
            <a:r>
              <a:rPr lang="ru-RU" sz="3600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0406" y="3399739"/>
            <a:ext cx="4918364" cy="3073978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28627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68"/>
    </mc:Choice>
    <mc:Fallback xmlns="">
      <p:transition spd="slow" advTm="976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eave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2139" y="0"/>
            <a:ext cx="8761861" cy="1026946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Зимой дни короткие, ночи длинные. Деревья стоят в снегу, реки и озера замерзают.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125" y="1026946"/>
            <a:ext cx="6632812" cy="31492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6722" y="3656700"/>
            <a:ext cx="6346208" cy="309292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71915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831"/>
    </mc:Choice>
    <mc:Fallback xmlns="">
      <p:transition spd="slow" advTm="88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eave">
          <a:fgClr>
            <a:schemeClr val="accent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5534" y="0"/>
            <a:ext cx="8693624" cy="986002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1">
                    <a:lumMod val="50000"/>
                  </a:schemeClr>
                </a:solidFill>
                <a:latin typeface="+mn-lt"/>
              </a:rPr>
              <a:t>Некоторые животные зимой впадают в спячку. Какие-то животные зимой активные.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41592" y="4486939"/>
            <a:ext cx="3779577" cy="21049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>
                <a:solidFill>
                  <a:schemeClr val="accent1">
                    <a:lumMod val="50000"/>
                  </a:schemeClr>
                </a:solidFill>
              </a:rPr>
              <a:t>Птицам тяжело зимой, так как нет пропитания, и люди, для того что бы помочь птицам, на зиму заготавливают кормушки.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577" y="986002"/>
            <a:ext cx="5241592" cy="294695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27" y="986003"/>
            <a:ext cx="4432325" cy="295488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955" y="4071651"/>
            <a:ext cx="4844956" cy="267480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34889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709"/>
    </mc:Choice>
    <mc:Fallback xmlns="">
      <p:transition spd="slow" advTm="1170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0160F7E1-DE9E-8945-9F96-6C882592EB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Игровые упражнения  на тему « Времена года»</a:t>
            </a:r>
          </a:p>
        </p:txBody>
      </p:sp>
      <p:pic>
        <p:nvPicPr>
          <p:cNvPr id="6" name="Рисунок 6">
            <a:extLst>
              <a:ext uri="{FF2B5EF4-FFF2-40B4-BE49-F238E27FC236}">
                <a16:creationId xmlns:a16="http://schemas.microsoft.com/office/drawing/2014/main" id="{475A8C9D-4520-0E41-BCD5-5BC02AAFD6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7956" y="1825624"/>
            <a:ext cx="6487262" cy="4667249"/>
          </a:xfrm>
        </p:spPr>
      </p:pic>
    </p:spTree>
    <p:extLst>
      <p:ext uri="{BB962C8B-B14F-4D97-AF65-F5344CB8AC3E}">
        <p14:creationId xmlns:p14="http://schemas.microsoft.com/office/powerpoint/2010/main" val="8622212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EA78E2-F5F8-8747-BEF7-E5AE02285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D0E29B35-ADFA-A647-BD5C-1DBF030FC82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81" y="2146267"/>
            <a:ext cx="3886200" cy="3710053"/>
          </a:xfr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70F35E3B-B296-7B47-A181-EF3DEBBBB94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146267"/>
            <a:ext cx="3886200" cy="3710052"/>
          </a:xfrm>
        </p:spPr>
      </p:pic>
    </p:spTree>
    <p:extLst>
      <p:ext uri="{BB962C8B-B14F-4D97-AF65-F5344CB8AC3E}">
        <p14:creationId xmlns:p14="http://schemas.microsoft.com/office/powerpoint/2010/main" val="78648598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F05B2DB-D750-2B45-B0A5-B4E4268E2B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DDB7A9DF-AF6C-4D49-83B1-9F3B494EFD6E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12" y="2043043"/>
            <a:ext cx="3886200" cy="3975653"/>
          </a:xfr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111CEC59-75B1-F94B-BCDC-D14CEEB5179B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29150" y="2043043"/>
            <a:ext cx="3886200" cy="3754783"/>
          </a:xfrm>
        </p:spPr>
      </p:pic>
    </p:spTree>
    <p:extLst>
      <p:ext uri="{BB962C8B-B14F-4D97-AF65-F5344CB8AC3E}">
        <p14:creationId xmlns:p14="http://schemas.microsoft.com/office/powerpoint/2010/main" val="425945086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55BBB78-16B4-644B-ADB2-6E549583DA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5">
            <a:extLst>
              <a:ext uri="{FF2B5EF4-FFF2-40B4-BE49-F238E27FC236}">
                <a16:creationId xmlns:a16="http://schemas.microsoft.com/office/drawing/2014/main" id="{52FC5787-F714-7B4D-A155-0013970AF9BC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411" y="2069921"/>
            <a:ext cx="3886200" cy="4003991"/>
          </a:xfrm>
        </p:spPr>
      </p:pic>
      <p:pic>
        <p:nvPicPr>
          <p:cNvPr id="7" name="Рисунок 7">
            <a:extLst>
              <a:ext uri="{FF2B5EF4-FFF2-40B4-BE49-F238E27FC236}">
                <a16:creationId xmlns:a16="http://schemas.microsoft.com/office/drawing/2014/main" id="{FD805599-0561-1D44-9C0A-68D7D90A72D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53389" y="2069921"/>
            <a:ext cx="3886200" cy="3846272"/>
          </a:xfrm>
        </p:spPr>
      </p:pic>
    </p:spTree>
    <p:extLst>
      <p:ext uri="{BB962C8B-B14F-4D97-AF65-F5344CB8AC3E}">
        <p14:creationId xmlns:p14="http://schemas.microsoft.com/office/powerpoint/2010/main" val="3791559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5659" y="641445"/>
            <a:ext cx="8625385" cy="3425588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4800" b="1" dirty="0">
                <a:solidFill>
                  <a:srgbClr val="FFFF00"/>
                </a:solidFill>
              </a:rPr>
              <a:t>За зимой наступает весна, потом лето, затем осень. И так все времена года сменяют друг друга. </a:t>
            </a:r>
          </a:p>
          <a:p>
            <a:pPr marL="0" indent="0" algn="ctr">
              <a:buNone/>
            </a:pPr>
            <a:r>
              <a:rPr lang="ru-RU" sz="4800" b="1" dirty="0">
                <a:solidFill>
                  <a:srgbClr val="FF0000"/>
                </a:solidFill>
              </a:rPr>
              <a:t>Каждое время года прекрасно по-своему, в каждом времени года можно найти что-то прекрасное. </a:t>
            </a:r>
          </a:p>
        </p:txBody>
      </p:sp>
    </p:spTree>
    <p:extLst>
      <p:ext uri="{BB962C8B-B14F-4D97-AF65-F5344CB8AC3E}">
        <p14:creationId xmlns:p14="http://schemas.microsoft.com/office/powerpoint/2010/main" val="3517380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163"/>
    </mc:Choice>
    <mc:Fallback xmlns="">
      <p:transition spd="slow" advTm="7163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kVert">
          <a:fgClr>
            <a:srgbClr val="E7F07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52104" y="1251817"/>
            <a:ext cx="1837459" cy="701674"/>
          </a:xfrm>
        </p:spPr>
        <p:txBody>
          <a:bodyPr>
            <a:normAutofit fontScale="90000"/>
          </a:bodyPr>
          <a:lstStyle/>
          <a:p>
            <a:r>
              <a:rPr lang="ru-RU" sz="5300" b="1" dirty="0">
                <a:solidFill>
                  <a:srgbClr val="FF0000"/>
                </a:solidFill>
                <a:latin typeface="+mn-lt"/>
              </a:rPr>
              <a:t>Осень</a:t>
            </a:r>
            <a:r>
              <a:rPr lang="ru-RU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56614" y="5012169"/>
            <a:ext cx="1837459" cy="7651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4800" b="1" dirty="0">
                <a:solidFill>
                  <a:srgbClr val="FF0000"/>
                </a:solidFill>
                <a:ea typeface="+mj-ea"/>
                <a:cs typeface="+mj-cs"/>
              </a:rPr>
              <a:t>Зима</a:t>
            </a:r>
            <a:r>
              <a:rPr lang="ru-RU" sz="4300" b="1" dirty="0">
                <a:ea typeface="+mj-ea"/>
                <a:cs typeface="+mj-cs"/>
              </a:rPr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237" y="207819"/>
            <a:ext cx="4655127" cy="349134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46" y="3144982"/>
            <a:ext cx="4641272" cy="34640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310389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59"/>
    </mc:Choice>
    <mc:Fallback xmlns="">
      <p:transition spd="slow" advTm="83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rgbClr val="71F967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7052" y="53588"/>
            <a:ext cx="7129895" cy="604692"/>
          </a:xfrm>
        </p:spPr>
        <p:txBody>
          <a:bodyPr>
            <a:noAutofit/>
          </a:bodyPr>
          <a:lstStyle/>
          <a:p>
            <a:pPr algn="ctr"/>
            <a:r>
              <a:rPr lang="ru-RU" b="1" dirty="0">
                <a:solidFill>
                  <a:schemeClr val="accent5">
                    <a:lumMod val="50000"/>
                  </a:schemeClr>
                </a:solidFill>
                <a:latin typeface="+mn-lt"/>
              </a:rPr>
              <a:t>Весенние месяцы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207018" y="1031225"/>
            <a:ext cx="159327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B050"/>
                </a:solidFill>
              </a:rPr>
              <a:t>Март</a:t>
            </a:r>
            <a:r>
              <a:rPr lang="ru-RU" dirty="0"/>
              <a:t>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874" y="607874"/>
            <a:ext cx="3408219" cy="255616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flipH="1">
            <a:off x="2576944" y="3268502"/>
            <a:ext cx="199505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B050"/>
                </a:solidFill>
              </a:rPr>
              <a:t>Апрель</a:t>
            </a:r>
            <a:r>
              <a:rPr lang="ru-RU" sz="4000" b="1" dirty="0"/>
              <a:t>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3357" y="2112056"/>
            <a:ext cx="4346571" cy="2793833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23357" y="5371774"/>
            <a:ext cx="15980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b="1" dirty="0">
                <a:solidFill>
                  <a:srgbClr val="00B050"/>
                </a:solidFill>
              </a:rPr>
              <a:t>Май 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621" y="4084882"/>
            <a:ext cx="3486368" cy="26134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59891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47"/>
    </mc:Choice>
    <mc:Fallback xmlns="">
      <p:transition spd="slow" advTm="984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rgbClr val="71F967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4691" y="13855"/>
            <a:ext cx="8922327" cy="1477529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Весной солнце греет теплее, снег тает, начинают просыпаться деревья, появляется травка, распускаются цветы.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45527" y="2847110"/>
            <a:ext cx="4779818" cy="382385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982" y="1600199"/>
            <a:ext cx="4428836" cy="332162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924114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837"/>
    </mc:Choice>
    <mc:Fallback xmlns="">
      <p:transition spd="slow" advTm="783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lgConfetti">
          <a:fgClr>
            <a:srgbClr val="71F967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2511" y="0"/>
            <a:ext cx="8811489" cy="70167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С наступлением весны люди одевают более легкую одежду.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645" y="568036"/>
            <a:ext cx="3616037" cy="241069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0411" y="568036"/>
            <a:ext cx="3580860" cy="243078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 flipH="1">
            <a:off x="138546" y="2998817"/>
            <a:ext cx="88114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ea typeface="+mj-ea"/>
                <a:cs typeface="+mj-cs"/>
              </a:rPr>
              <a:t>Так же появляется много забот: люди перекапывают землю в огороде,  сажают огородные растения, ухаживают за садовыми деревьями и кустарниками.  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511" y="4199146"/>
            <a:ext cx="3845171" cy="245571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8255" y="4179055"/>
            <a:ext cx="3845171" cy="24758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4635511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444"/>
    </mc:Choice>
    <mc:Fallback xmlns="">
      <p:transition spd="slow" advTm="1244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4">
            <a:extLst>
              <a:ext uri="{FF2B5EF4-FFF2-40B4-BE49-F238E27FC236}">
                <a16:creationId xmlns:a16="http://schemas.microsoft.com/office/drawing/2014/main" id="{8A9080E2-77F5-8F44-B2D2-27FFCF6E56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001" y="514212"/>
            <a:ext cx="7523370" cy="58295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105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eave">
          <a:fgClr>
            <a:srgbClr val="FC6AA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3559" y="41565"/>
            <a:ext cx="6880514" cy="720436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FF0000"/>
                </a:solidFill>
                <a:latin typeface="+mn-lt"/>
              </a:rPr>
              <a:t>За весной наступает лето.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80" y="717884"/>
            <a:ext cx="4206008" cy="4238739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816" y="2576946"/>
            <a:ext cx="4172143" cy="4090973"/>
          </a:xfrm>
          <a:prstGeom prst="rect">
            <a:avLst/>
          </a:prstGeom>
        </p:spPr>
      </p:pic>
      <p:sp>
        <p:nvSpPr>
          <p:cNvPr id="7" name="Выгнутая влево стрелка 6"/>
          <p:cNvSpPr/>
          <p:nvPr/>
        </p:nvSpPr>
        <p:spPr>
          <a:xfrm rot="18606140">
            <a:off x="3512276" y="3782306"/>
            <a:ext cx="1754205" cy="3310292"/>
          </a:xfrm>
          <a:prstGeom prst="curved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5371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39"/>
    </mc:Choice>
    <mc:Fallback xmlns="">
      <p:transition spd="slow" advTm="833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weave">
          <a:fgClr>
            <a:srgbClr val="FC6AA2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2759" y="0"/>
            <a:ext cx="4206586" cy="757092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+mn-lt"/>
              </a:rPr>
              <a:t>Летние месяцы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67959" y="330386"/>
            <a:ext cx="1491095" cy="654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b="1" dirty="0">
                <a:solidFill>
                  <a:srgbClr val="FF0000"/>
                </a:solidFill>
              </a:rPr>
              <a:t>Июнь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959" y="973992"/>
            <a:ext cx="4210077" cy="286096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445805" y="276838"/>
            <a:ext cx="130232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</a:rPr>
              <a:t>Июль</a:t>
            </a:r>
            <a:r>
              <a:rPr lang="ru-RU" sz="4000" b="1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938" y="973992"/>
            <a:ext cx="4168196" cy="284492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7959" y="5047047"/>
            <a:ext cx="170104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b="1" dirty="0">
                <a:solidFill>
                  <a:srgbClr val="FF0000"/>
                </a:solidFill>
              </a:rPr>
              <a:t>Август </a:t>
            </a: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9001" y="4035814"/>
            <a:ext cx="5576803" cy="2695875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803447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83"/>
    </mc:Choice>
    <mc:Fallback xmlns="">
      <p:transition spd="slow" advTm="978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7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|2.6|1|2.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2|1.1|1.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5|1.6|1.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2|0.9|1.3|0.9|1.2|0.8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1.6|1.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|1.5|1.6|1.7|1.6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|1.6|1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1|1.4|1.8|1.6|1.9|1.5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.9|1.2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1|2.6|1.3|1.8|1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1|0.9|2.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|1.2|1.1|1.2|1.1|1.2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1|1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6|0.9|0.9|1.3|0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3|1.5|1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1|0.9|1.1|0.9|1.1|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1.3|1.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1.7|1.5|1.2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339</TotalTime>
  <Words>350</Words>
  <Application>Microsoft Office PowerPoint</Application>
  <PresentationFormat>Экран (4:3)</PresentationFormat>
  <Paragraphs>46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Презентация PowerPoint</vt:lpstr>
      <vt:lpstr>Год состоит из 4 сезонов</vt:lpstr>
      <vt:lpstr>Осень </vt:lpstr>
      <vt:lpstr>Весенние месяцы</vt:lpstr>
      <vt:lpstr>Весной солнце греет теплее, снег тает, начинают просыпаться деревья, появляется травка, распускаются цветы. </vt:lpstr>
      <vt:lpstr>С наступлением весны люди одевают более легкую одежду. </vt:lpstr>
      <vt:lpstr>Презентация PowerPoint</vt:lpstr>
      <vt:lpstr>За весной наступает лето. </vt:lpstr>
      <vt:lpstr>Летние месяцы</vt:lpstr>
      <vt:lpstr>Летом солнце греет сильнее, дни стоят жаркие. Летом самые долгие дни.  Все вокруг становится зеленым. Луга  покрыты различными цветами.  </vt:lpstr>
      <vt:lpstr>Летом очень много насекомых. </vt:lpstr>
      <vt:lpstr>Так же солнечным дням радуются и взрослые и дети. Летом много развлечений: купание в речке, сбор ягод и грибов в лесу и многое другое. </vt:lpstr>
      <vt:lpstr>Презентация PowerPoint</vt:lpstr>
      <vt:lpstr>За летом наступает осень </vt:lpstr>
      <vt:lpstr>Осенние месяцы</vt:lpstr>
      <vt:lpstr>Презентация PowerPoint</vt:lpstr>
      <vt:lpstr>Презентация PowerPoint</vt:lpstr>
      <vt:lpstr>За осенью наступает зима</vt:lpstr>
      <vt:lpstr>Зимние месяцы </vt:lpstr>
      <vt:lpstr>Зимой дни короткие, ночи длинные. Деревья стоят в снегу, реки и озера замерзают. </vt:lpstr>
      <vt:lpstr>Некоторые животные зимой впадают в спячку. Какие-то животные зимой активные. </vt:lpstr>
      <vt:lpstr>Игровые упражнения  на тему « Времена года»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Взаимосвязь времен года</dc:title>
  <dc:creator>Ольга</dc:creator>
  <cp:lastModifiedBy>hesenovcelal444@gmail.com</cp:lastModifiedBy>
  <cp:revision>34</cp:revision>
  <dcterms:created xsi:type="dcterms:W3CDTF">2016-08-29T16:55:05Z</dcterms:created>
  <dcterms:modified xsi:type="dcterms:W3CDTF">2020-04-13T10:35:06Z</dcterms:modified>
</cp:coreProperties>
</file>