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presProps" Target="pres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4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95F352-3F82-C04C-9F92-8513C4C353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1100404"/>
            <a:ext cx="8679915" cy="2723829"/>
          </a:xfrm>
        </p:spPr>
        <p:txBody>
          <a:bodyPr>
            <a:normAutofit fontScale="90000"/>
          </a:bodyPr>
          <a:lstStyle/>
          <a:p>
            <a:r>
              <a:rPr lang="ru-RU"/>
              <a:t>Изобразительная деятельность</a:t>
            </a:r>
            <a:br>
              <a:rPr lang="ru-RU"/>
            </a:br>
            <a:r>
              <a:rPr lang="ru-RU"/>
              <a:t>тема: лепка « Петух ( по мотивам дымковской игрушки)»</a:t>
            </a:r>
            <a:br>
              <a:rPr lang="ru-RU"/>
            </a:br>
            <a:r>
              <a:rPr lang="ru-RU"/>
              <a:t>Старшая группа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49630C2-21A0-CA41-A621-17E9846D90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/>
              <a:t>Подготовила: воспитатель МБДОУ 148 </a:t>
            </a:r>
          </a:p>
          <a:p>
            <a:pPr algn="r"/>
            <a:r>
              <a:rPr lang="ru-RU"/>
              <a:t>Старшей группы « Звёздочки»</a:t>
            </a:r>
          </a:p>
          <a:p>
            <a:pPr algn="r"/>
            <a:r>
              <a:rPr lang="ru-RU"/>
              <a:t>Мусаева А.Б</a:t>
            </a:r>
          </a:p>
        </p:txBody>
      </p:sp>
    </p:spTree>
    <p:extLst>
      <p:ext uri="{BB962C8B-B14F-4D97-AF65-F5344CB8AC3E}">
        <p14:creationId xmlns:p14="http://schemas.microsoft.com/office/powerpoint/2010/main" val="3268344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EA8AF6-CDCC-8848-9535-574F14ECD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Дымковский петух 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80D20672-FAB8-5143-8977-46DDC1E248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28049" y="1180823"/>
            <a:ext cx="5384854" cy="4496354"/>
          </a:xfrm>
        </p:spPr>
      </p:pic>
    </p:spTree>
    <p:extLst>
      <p:ext uri="{BB962C8B-B14F-4D97-AF65-F5344CB8AC3E}">
        <p14:creationId xmlns:p14="http://schemas.microsoft.com/office/powerpoint/2010/main" val="3279694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248790A0-E4B1-A942-8EBA-3434B09622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555" y="719666"/>
            <a:ext cx="7917035" cy="541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486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A4D110-9E62-7B43-B99B-6DAAC25D0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/>
              <a:t>Делаем физкультминутку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4DB820-9B34-A74F-AEED-F03EFF957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b="0" i="0">
              <a:solidFill>
                <a:srgbClr val="111111"/>
              </a:solidFill>
              <a:effectLst/>
              <a:latin typeface="Arial" panose="020B0604020202020204" pitchFamily="34" charset="0"/>
            </a:endParaRPr>
          </a:p>
          <a:p>
            <a:r>
              <a:rPr lang="ru-RU" b="0" i="1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(движения по тексту стихотворения)</a:t>
            </a:r>
            <a:endParaRPr lang="ru-RU" b="0" i="0">
              <a:solidFill>
                <a:srgbClr val="111111"/>
              </a:solidFill>
              <a:effectLst/>
              <a:latin typeface="Arial" panose="020B0604020202020204" pitchFamily="34" charset="0"/>
            </a:endParaRPr>
          </a:p>
          <a:p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Утром рано встали </a:t>
            </a:r>
            <a:r>
              <a:rPr lang="ru-RU" b="0" i="1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(встают)</a:t>
            </a:r>
            <a:endParaRPr lang="ru-RU" b="0" i="0">
              <a:solidFill>
                <a:srgbClr val="111111"/>
              </a:solidFill>
              <a:effectLst/>
              <a:latin typeface="Arial" panose="020B0604020202020204" pitchFamily="34" charset="0"/>
            </a:endParaRPr>
          </a:p>
          <a:p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Клювики подняли.</a:t>
            </a:r>
          </a:p>
          <a:p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Головкой покачали,</a:t>
            </a:r>
          </a:p>
          <a:p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Глазками вращали,</a:t>
            </a:r>
          </a:p>
          <a:p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Крылышками хлопали,</a:t>
            </a:r>
          </a:p>
          <a:p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ножками топали,</a:t>
            </a:r>
          </a:p>
          <a:p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голосисто запели (ку-ка-ре-ку,</a:t>
            </a:r>
          </a:p>
          <a:p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на жердочку сели.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4097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EA1B364-7F48-3940-8770-DFE90C794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/>
              <a:t>Давайте , ребята,слепим петушка посмотрев видео</a:t>
            </a:r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110D38E5-29FC-1544-9433-8463DA9B78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18100" y="1071761"/>
            <a:ext cx="6281738" cy="4711303"/>
          </a:xfrm>
        </p:spPr>
      </p:pic>
    </p:spTree>
    <p:extLst>
      <p:ext uri="{BB962C8B-B14F-4D97-AF65-F5344CB8AC3E}">
        <p14:creationId xmlns:p14="http://schemas.microsoft.com/office/powerpoint/2010/main" val="3798065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1E9462-1258-2C4B-8E38-197171FEE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0" y="2349925"/>
            <a:ext cx="3498979" cy="2456442"/>
          </a:xfrm>
        </p:spPr>
        <p:txBody>
          <a:bodyPr/>
          <a:lstStyle/>
          <a:p>
            <a:r>
              <a:rPr lang="ru-RU" sz="4800"/>
              <a:t>Цель</a:t>
            </a:r>
            <a:r>
              <a:rPr lang="ru-RU"/>
              <a:t> 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067D18-5E74-1042-B767-C975898BB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sz="2800" b="0" i="0">
                <a:solidFill>
                  <a:srgbClr val="000000"/>
                </a:solidFill>
                <a:effectLst/>
                <a:latin typeface="ff3"/>
              </a:rPr>
              <a:t>Способствовать эстетическому воспитанию старших дошкольников средствами народного искусства. Учить лепить птицу петушок, сохраняя традиции дымковских мастеров.</a:t>
            </a:r>
            <a:r>
              <a:rPr lang="ru-RU" sz="2800" b="0" i="0">
                <a:solidFill>
                  <a:srgbClr val="000000"/>
                </a:solidFill>
                <a:effectLst/>
                <a:latin typeface="ff4"/>
              </a:rPr>
              <a:t> </a:t>
            </a:r>
            <a:endParaRPr lang="ru-RU" sz="2800" b="0" i="0">
              <a:solidFill>
                <a:srgbClr val="000000"/>
              </a:solidFill>
              <a:effectLst/>
              <a:latin typeface="ff3"/>
            </a:endParaRPr>
          </a:p>
        </p:txBody>
      </p:sp>
    </p:spTree>
    <p:extLst>
      <p:ext uri="{BB962C8B-B14F-4D97-AF65-F5344CB8AC3E}">
        <p14:creationId xmlns:p14="http://schemas.microsoft.com/office/powerpoint/2010/main" val="2836318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739D3-C9CD-474A-B338-7744137F3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/>
              <a:t>Загадка</a:t>
            </a:r>
            <a:r>
              <a:rPr lang="ru-RU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85920E-0F6E-E240-BBFE-19144CCD7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496" y="804689"/>
            <a:ext cx="6281873" cy="5248622"/>
          </a:xfrm>
        </p:spPr>
        <p:txBody>
          <a:bodyPr>
            <a:normAutofit/>
          </a:bodyPr>
          <a:lstStyle/>
          <a:p>
            <a:r>
              <a:rPr lang="ru-RU" sz="2800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Гребешок аленький,</a:t>
            </a:r>
          </a:p>
          <a:p>
            <a:r>
              <a:rPr lang="ru-RU" sz="2800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Кафтанчик рябенький,</a:t>
            </a:r>
          </a:p>
          <a:p>
            <a:r>
              <a:rPr lang="ru-RU" sz="2800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Двойная бородка,</a:t>
            </a:r>
          </a:p>
          <a:p>
            <a:r>
              <a:rPr lang="ru-RU" sz="2800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Важная походка.</a:t>
            </a:r>
          </a:p>
          <a:p>
            <a:r>
              <a:rPr lang="ru-RU" sz="2800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Раньше всех встает</a:t>
            </a:r>
          </a:p>
          <a:p>
            <a:r>
              <a:rPr lang="ru-RU" sz="2800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Голосисто поет!</a:t>
            </a:r>
          </a:p>
        </p:txBody>
      </p:sp>
    </p:spTree>
    <p:extLst>
      <p:ext uri="{BB962C8B-B14F-4D97-AF65-F5344CB8AC3E}">
        <p14:creationId xmlns:p14="http://schemas.microsoft.com/office/powerpoint/2010/main" val="1672605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FF926082-04DC-E943-A22E-6D7B7934D7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4845" y="943744"/>
            <a:ext cx="7584355" cy="5325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221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0075CF-967C-E747-BE23-03061EAB9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/>
              <a:t>Задачи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FEAFBE-7D04-E440-9805-44305A2B3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buNone/>
            </a:pPr>
            <a:endParaRPr lang="ru-RU" b="0" i="0">
              <a:solidFill>
                <a:srgbClr val="000000"/>
              </a:solidFill>
              <a:effectLst/>
              <a:latin typeface="ff1"/>
            </a:endParaRPr>
          </a:p>
          <a:p>
            <a:pPr fontAlgn="base"/>
            <a:r>
              <a:rPr lang="ru-RU" sz="2000" b="0" i="0">
                <a:solidFill>
                  <a:srgbClr val="000000"/>
                </a:solidFill>
                <a:effectLst/>
                <a:latin typeface="ff4"/>
              </a:rPr>
              <a:t>-</a:t>
            </a:r>
            <a:r>
              <a:rPr lang="ru-RU" sz="2000" b="0" i="0">
                <a:solidFill>
                  <a:srgbClr val="000000"/>
                </a:solidFill>
                <a:effectLst/>
                <a:latin typeface="ff3"/>
              </a:rPr>
              <a:t>учить детей лепить петуха по мотивам дымковской игрушки, подмечать и отражать в работе особенности петуха: пышный хвост, волнообразные крылья, гребешок –</a:t>
            </a:r>
            <a:r>
              <a:rPr lang="ru-RU" sz="2000" b="0" i="0">
                <a:solidFill>
                  <a:srgbClr val="000000"/>
                </a:solidFill>
                <a:effectLst/>
                <a:latin typeface="ff4"/>
              </a:rPr>
              <a:t> </a:t>
            </a:r>
            <a:r>
              <a:rPr lang="ru-RU" sz="2000" b="0" i="0">
                <a:solidFill>
                  <a:srgbClr val="000000"/>
                </a:solidFill>
                <a:effectLst/>
                <a:latin typeface="ff3"/>
              </a:rPr>
              <a:t>корона;</a:t>
            </a:r>
            <a:r>
              <a:rPr lang="ru-RU" sz="2000" b="0" i="0">
                <a:solidFill>
                  <a:srgbClr val="000000"/>
                </a:solidFill>
                <a:effectLst/>
                <a:latin typeface="ff4"/>
              </a:rPr>
              <a:t> </a:t>
            </a:r>
            <a:endParaRPr lang="ru-RU" sz="2000" b="0" i="0">
              <a:solidFill>
                <a:srgbClr val="000000"/>
              </a:solidFill>
              <a:effectLst/>
              <a:latin typeface="ff3"/>
            </a:endParaRPr>
          </a:p>
          <a:p>
            <a:pPr fontAlgn="base"/>
            <a:r>
              <a:rPr lang="ru-RU" sz="2000" b="0" i="0">
                <a:solidFill>
                  <a:srgbClr val="000000"/>
                </a:solidFill>
                <a:effectLst/>
                <a:latin typeface="ff4"/>
              </a:rPr>
              <a:t>-</a:t>
            </a:r>
            <a:r>
              <a:rPr lang="ru-RU" sz="2000" b="0" i="0">
                <a:solidFill>
                  <a:srgbClr val="000000"/>
                </a:solidFill>
                <a:effectLst/>
                <a:latin typeface="ff3"/>
              </a:rPr>
              <a:t>отрабатывать умение волнообразно, изогнуто лепить крылья, оперение хвоста; заглаживать поверхность игрушки; делать её красивой, выразительной, похожей на настоящую;</a:t>
            </a:r>
            <a:r>
              <a:rPr lang="ru-RU" sz="2000" b="0" i="0">
                <a:solidFill>
                  <a:srgbClr val="000000"/>
                </a:solidFill>
                <a:effectLst/>
                <a:latin typeface="ff4"/>
              </a:rPr>
              <a:t> </a:t>
            </a:r>
            <a:endParaRPr lang="ru-RU" sz="2000" b="0" i="0">
              <a:solidFill>
                <a:srgbClr val="000000"/>
              </a:solidFill>
              <a:effectLst/>
              <a:latin typeface="ff3"/>
            </a:endParaRPr>
          </a:p>
          <a:p>
            <a:pPr fontAlgn="base"/>
            <a:r>
              <a:rPr lang="ru-RU" sz="2000" b="0" i="0">
                <a:solidFill>
                  <a:srgbClr val="000000"/>
                </a:solidFill>
                <a:effectLst/>
                <a:latin typeface="ff4"/>
              </a:rPr>
              <a:t>- </a:t>
            </a:r>
            <a:r>
              <a:rPr lang="ru-RU" sz="2000" b="0" i="0">
                <a:solidFill>
                  <a:srgbClr val="000000"/>
                </a:solidFill>
                <a:effectLst/>
                <a:latin typeface="ff3"/>
              </a:rPr>
              <a:t>воспитывать у</a:t>
            </a:r>
            <a:r>
              <a:rPr lang="ru-RU" sz="2000" b="0" i="0">
                <a:solidFill>
                  <a:srgbClr val="000000"/>
                </a:solidFill>
                <a:effectLst/>
                <a:latin typeface="ff4"/>
              </a:rPr>
              <a:t> </a:t>
            </a:r>
            <a:r>
              <a:rPr lang="ru-RU" sz="2000" b="0" i="0">
                <a:solidFill>
                  <a:srgbClr val="000000"/>
                </a:solidFill>
                <a:effectLst/>
                <a:latin typeface="ff3"/>
              </a:rPr>
              <a:t>детей у детей интерес и уважение к народным промыслам.</a:t>
            </a:r>
            <a:r>
              <a:rPr lang="ru-RU" sz="2000" b="0" i="0">
                <a:solidFill>
                  <a:srgbClr val="000000"/>
                </a:solidFill>
                <a:effectLst/>
                <a:latin typeface="ff4"/>
              </a:rPr>
              <a:t> </a:t>
            </a:r>
          </a:p>
          <a:p>
            <a:pPr marL="0" indent="0"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739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D21815-4815-AD4A-8B5F-9F697893A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0F9F0809-11FC-CF41-864D-96F12A2AE13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643609" y="275093"/>
            <a:ext cx="3221697" cy="2910745"/>
          </a:xfrm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id="{B9C74761-49F8-BB4B-9374-67B732EC2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8059" y="3798168"/>
            <a:ext cx="5994941" cy="2580624"/>
          </a:xfrm>
        </p:spPr>
        <p:txBody>
          <a:bodyPr>
            <a:noAutofit/>
          </a:bodyPr>
          <a:lstStyle/>
          <a:p>
            <a:r>
              <a:rPr lang="ru-RU" sz="2000" b="1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Петух</a:t>
            </a:r>
            <a:r>
              <a:rPr lang="ru-RU" sz="2000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 является домашней птицей, которая отличается смелостью, жизнерадостностью и веселым нравом. Яркое оперение, звонкий голос, непростой характер и привычки. Символ является ознаменованием нового, так как </a:t>
            </a:r>
            <a:r>
              <a:rPr lang="ru-RU" sz="2000" b="1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петух</a:t>
            </a:r>
            <a:r>
              <a:rPr lang="ru-RU" sz="2000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 пробуждается с рассветом, на заре нового дня.</a:t>
            </a:r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129655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0807F2-96F1-FC43-8EA8-04FA65D57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/>
              <a:t>История возникновения дымковской игрушки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C847FF-4F1B-2943-A420-0D116F2D3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sz="2400" b="0" i="0">
                <a:solidFill>
                  <a:srgbClr val="000000"/>
                </a:solidFill>
                <a:effectLst/>
                <a:latin typeface="ff3"/>
              </a:rPr>
              <a:t> С давних пор в селе Дымково были расположены мастерские, в которых делали игрушки.</a:t>
            </a:r>
            <a:r>
              <a:rPr lang="ru-RU" sz="2400" b="0" i="0">
                <a:solidFill>
                  <a:srgbClr val="000000"/>
                </a:solidFill>
                <a:effectLst/>
                <a:latin typeface="ff4"/>
              </a:rPr>
              <a:t> </a:t>
            </a:r>
            <a:r>
              <a:rPr lang="ru-RU" sz="2400" b="0" i="0">
                <a:solidFill>
                  <a:srgbClr val="000000"/>
                </a:solidFill>
                <a:effectLst/>
                <a:latin typeface="ff3"/>
              </a:rPr>
              <a:t>Зимой, когда топятся печи, летом, когда сильный туман, всё село –</a:t>
            </a:r>
            <a:r>
              <a:rPr lang="ru-RU" sz="2400" b="0" i="0">
                <a:solidFill>
                  <a:srgbClr val="000000"/>
                </a:solidFill>
                <a:effectLst/>
                <a:latin typeface="ff4"/>
              </a:rPr>
              <a:t> </a:t>
            </a:r>
            <a:r>
              <a:rPr lang="ru-RU" sz="2400" b="0" i="0">
                <a:solidFill>
                  <a:srgbClr val="000000"/>
                </a:solidFill>
                <a:effectLst/>
                <a:latin typeface="ff3"/>
              </a:rPr>
              <a:t>будто в дыму, дымке. Поэтому село назвали Дымково, а игрушки –</a:t>
            </a:r>
            <a:r>
              <a:rPr lang="ru-RU" sz="2400" b="0" i="0">
                <a:solidFill>
                  <a:srgbClr val="000000"/>
                </a:solidFill>
                <a:effectLst/>
                <a:latin typeface="ff4"/>
              </a:rPr>
              <a:t> </a:t>
            </a:r>
            <a:r>
              <a:rPr lang="ru-RU" sz="2400" b="0" i="0">
                <a:solidFill>
                  <a:srgbClr val="000000"/>
                </a:solidFill>
                <a:effectLst/>
                <a:latin typeface="ff3"/>
              </a:rPr>
              <a:t>дымковскими.</a:t>
            </a:r>
            <a:r>
              <a:rPr lang="ru-RU" sz="2400" b="0" i="0">
                <a:solidFill>
                  <a:srgbClr val="000000"/>
                </a:solidFill>
                <a:effectLst/>
                <a:latin typeface="ff4"/>
              </a:rPr>
              <a:t> </a:t>
            </a:r>
            <a:r>
              <a:rPr lang="ru-RU" sz="2400" b="0" i="0">
                <a:solidFill>
                  <a:srgbClr val="000000"/>
                </a:solidFill>
                <a:effectLst/>
                <a:latin typeface="ff3"/>
              </a:rPr>
              <a:t>Игрушки делали из глины.</a:t>
            </a:r>
            <a:r>
              <a:rPr lang="ru-RU" sz="2400">
                <a:solidFill>
                  <a:srgbClr val="000000"/>
                </a:solidFill>
                <a:latin typeface="ff4"/>
              </a:rPr>
              <a:t> </a:t>
            </a:r>
            <a:r>
              <a:rPr lang="ru-RU" sz="2400" b="0" i="0">
                <a:solidFill>
                  <a:srgbClr val="000000"/>
                </a:solidFill>
                <a:effectLst/>
                <a:latin typeface="ff3"/>
              </a:rPr>
              <a:t>Игрушки делали и женщины ,и дети . А потом весной продавали на ярмарке.</a:t>
            </a:r>
          </a:p>
        </p:txBody>
      </p:sp>
    </p:spTree>
    <p:extLst>
      <p:ext uri="{BB962C8B-B14F-4D97-AF65-F5344CB8AC3E}">
        <p14:creationId xmlns:p14="http://schemas.microsoft.com/office/powerpoint/2010/main" val="2256609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AFA3D062-A5B2-2746-8633-25ED9DDCBF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976312"/>
            <a:ext cx="7280413" cy="490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952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1357E655-740E-7E40-9889-45387D3E41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0017" y="514705"/>
            <a:ext cx="7223618" cy="5390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742578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13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Атлас</vt:lpstr>
      <vt:lpstr>Изобразительная деятельность тема: лепка « Петух ( по мотивам дымковской игрушки)» Старшая группа</vt:lpstr>
      <vt:lpstr>Цель : </vt:lpstr>
      <vt:lpstr>Загадка </vt:lpstr>
      <vt:lpstr>Презентация PowerPoint</vt:lpstr>
      <vt:lpstr>Задачи</vt:lpstr>
      <vt:lpstr>Презентация PowerPoint</vt:lpstr>
      <vt:lpstr>История возникновения дымковской игрушки </vt:lpstr>
      <vt:lpstr>Презентация PowerPoint</vt:lpstr>
      <vt:lpstr>Презентация PowerPoint</vt:lpstr>
      <vt:lpstr>Дымковский петух </vt:lpstr>
      <vt:lpstr>Презентация PowerPoint</vt:lpstr>
      <vt:lpstr>Делаем физкультминутку </vt:lpstr>
      <vt:lpstr>Давайте , ребята,слепим петушка посмотрев видео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Изобразительная деятельность тема: лепка « Петух ( по мотивам дымковской игрушки)» Старшая группа</dc:title>
  <dc:creator>hesenovcelal444@gmail.com</dc:creator>
  <cp:lastModifiedBy>hesenovcelal444@gmail.com</cp:lastModifiedBy>
  <cp:revision>2</cp:revision>
  <dcterms:created xsi:type="dcterms:W3CDTF">2020-04-08T03:03:21Z</dcterms:created>
  <dcterms:modified xsi:type="dcterms:W3CDTF">2020-04-08T09:33:16Z</dcterms:modified>
</cp:coreProperties>
</file>