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72" r:id="rId5"/>
    <p:sldId id="257" r:id="rId6"/>
    <p:sldId id="273" r:id="rId7"/>
    <p:sldId id="274" r:id="rId8"/>
    <p:sldId id="262" r:id="rId9"/>
    <p:sldId id="275" r:id="rId10"/>
    <p:sldId id="276" r:id="rId11"/>
    <p:sldId id="260" r:id="rId12"/>
    <p:sldId id="261" r:id="rId13"/>
    <p:sldId id="277" r:id="rId14"/>
    <p:sldId id="278" r:id="rId15"/>
    <p:sldId id="279" r:id="rId16"/>
    <p:sldId id="280" r:id="rId17"/>
    <p:sldId id="281" r:id="rId18"/>
    <p:sldId id="282" r:id="rId19"/>
    <p:sldId id="271" r:id="rId20"/>
    <p:sldId id="263" r:id="rId21"/>
    <p:sldId id="258" r:id="rId22"/>
    <p:sldId id="264" r:id="rId23"/>
    <p:sldId id="265" r:id="rId24"/>
    <p:sldId id="266" r:id="rId25"/>
    <p:sldId id="267" r:id="rId26"/>
    <p:sldId id="268" r:id="rId27"/>
    <p:sldId id="269" r:id="rId28"/>
    <p:sldId id="270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6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Relationship Id="rId8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3A0F45-688F-4DF6-A8AC-0F6714BE6F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3B90632-8A91-4CC4-BAEE-8E56D4F326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4FB2DE-F20E-4734-AC6F-C1353C2DF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023EB-03F6-4053-A8DA-E0AA2B5B2B5E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A41E7B-2DC9-49E0-A1DC-95D729695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33CAC6-1A24-4DBD-B293-03C5CA085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585EE-6198-4EDA-A382-DF0B15F78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7207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6180E2-B612-4795-B28D-501F5B029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7C1990F-603D-4CCA-B7C6-EBE79E2408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E64E85-986A-45F3-8E7A-A7C1D2EB0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023EB-03F6-4053-A8DA-E0AA2B5B2B5E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CF4E03-03DC-418E-87F2-159090824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2FA92B-9CB0-4309-8934-01C250CB7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585EE-6198-4EDA-A382-DF0B15F78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954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CDDC44F-A5E7-409B-A013-91ED47AC54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B9AAE73-F646-432A-9A93-3D26EFD061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A3AE8C-8175-4767-8B75-1698773AA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023EB-03F6-4053-A8DA-E0AA2B5B2B5E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ACE9BE3-2737-49E8-8082-E0DD10C77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7A6B59-19EA-47D9-A2CC-7E7925DF3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585EE-6198-4EDA-A382-DF0B15F78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1223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62707" y="1371600"/>
            <a:ext cx="109728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92D54-F25F-44BC-B304-D7E9020B1F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73C4-3244-427D-8DDC-6F546E41FC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828800" y="333169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17952484"/>
      </p:ext>
    </p:extLst>
  </p:cSld>
  <p:clrMapOvr>
    <a:masterClrMapping/>
  </p:clrMapOvr>
  <p:transition advClick="0" advTm="0">
    <p:cut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92D54-F25F-44BC-B304-D7E9020B1F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73C4-3244-427D-8DDC-6F546E41FC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196357"/>
      </p:ext>
    </p:extLst>
  </p:cSld>
  <p:clrMapOvr>
    <a:masterClrMapping/>
  </p:clrMapOvr>
  <p:transition advClick="0" advTm="0">
    <p:cut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609600"/>
            <a:ext cx="94488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33600" y="2507786"/>
            <a:ext cx="94488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92D54-F25F-44BC-B304-D7E9020B1F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566400" y="6416676"/>
            <a:ext cx="1016000" cy="365125"/>
          </a:xfrm>
        </p:spPr>
        <p:txBody>
          <a:bodyPr/>
          <a:lstStyle/>
          <a:p>
            <a:fld id="{FD4673C4-3244-427D-8DDC-6F546E41FC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6046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0">
    <p:cut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92D54-F25F-44BC-B304-D7E9020B1F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73C4-3244-427D-8DDC-6F546E41FC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305642"/>
      </p:ext>
    </p:extLst>
  </p:cSld>
  <p:clrMapOvr>
    <a:masterClrMapping/>
  </p:clrMapOvr>
  <p:transition advClick="0" advTm="0">
    <p:cut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535113"/>
            <a:ext cx="5389033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2362201"/>
            <a:ext cx="5386917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362201"/>
            <a:ext cx="5389033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92D54-F25F-44BC-B304-D7E9020B1F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73C4-3244-427D-8DDC-6F546E41FC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8432124"/>
      </p:ext>
    </p:extLst>
  </p:cSld>
  <p:clrMapOvr>
    <a:masterClrMapping/>
  </p:clrMapOvr>
  <p:transition advClick="0" advTm="0">
    <p:cut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92D54-F25F-44BC-B304-D7E9020B1F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73C4-3244-427D-8DDC-6F546E41FC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120917"/>
      </p:ext>
    </p:extLst>
  </p:cSld>
  <p:clrMapOvr>
    <a:masterClrMapping/>
  </p:clrMapOvr>
  <p:transition advClick="0" advTm="0">
    <p:cut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92D54-F25F-44BC-B304-D7E9020B1F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73C4-3244-427D-8DDC-6F546E41FC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012979"/>
      </p:ext>
    </p:extLst>
  </p:cSld>
  <p:clrMapOvr>
    <a:masterClrMapping/>
  </p:clrMapOvr>
  <p:transition advClick="0" advTm="0">
    <p:cut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1" y="1524001"/>
            <a:ext cx="4011084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92D54-F25F-44BC-B304-D7E9020B1F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73C4-3244-427D-8DDC-6F546E41FC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753077"/>
      </p:ext>
    </p:extLst>
  </p:cSld>
  <p:clrMapOvr>
    <a:masterClrMapping/>
  </p:clrMapOvr>
  <p:transition advClick="0" advTm="0">
    <p:cut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B6CC5D-4A5A-43A2-94D6-0F373A754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95E993-4E50-4076-810B-A41BD8286E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886246-BEB4-40D0-BB91-B9D5665CD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023EB-03F6-4053-A8DA-E0AA2B5B2B5E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4E44B7-2FDC-40A5-AE1D-0BA9F2D1A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9B284D-36BD-4F66-8C7D-F6CBA2524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585EE-6198-4EDA-A382-DF0B15F78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9305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73152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38400" y="1831975"/>
            <a:ext cx="73152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indent="0" algn="l" rtl="0" eaLnBrk="1" latinLnBrk="0" hangingPunct="1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38400" y="1166787"/>
            <a:ext cx="73152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92D54-F25F-44BC-B304-D7E9020B1F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73C4-3244-427D-8DDC-6F546E41FC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452785"/>
      </p:ext>
    </p:extLst>
  </p:cSld>
  <p:clrMapOvr>
    <a:masterClrMapping/>
  </p:clrMapOvr>
  <p:transition advClick="0" advTm="0">
    <p:cut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92D54-F25F-44BC-B304-D7E9020B1F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73C4-3244-427D-8DDC-6F546E41FC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722635"/>
      </p:ext>
    </p:extLst>
  </p:cSld>
  <p:clrMapOvr>
    <a:masterClrMapping/>
  </p:clrMapOvr>
  <p:transition advClick="0" advTm="0">
    <p:cut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92D54-F25F-44BC-B304-D7E9020B1F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73C4-3244-427D-8DDC-6F546E41FC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056565"/>
      </p:ext>
    </p:extLst>
  </p:cSld>
  <p:clrMapOvr>
    <a:masterClrMapping/>
  </p:clrMapOvr>
  <p:transition advClick="0" advTm="0">
    <p:cut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08744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FC2D3-03F0-41F5-BA52-07202BB27B2F}" type="datetimeFigureOut">
              <a:rPr lang="ru-RU"/>
              <a:pPr>
                <a:defRPr/>
              </a:pPr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EFB17-192D-4E79-8DFB-B1EE39F88C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2253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59656-B92C-437C-8785-2E8533269ED1}" type="datetimeFigureOut">
              <a:rPr lang="ru-RU"/>
              <a:pPr>
                <a:defRPr/>
              </a:pPr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3CDEF-BA35-443A-BCE0-8B03832A26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8856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A9FC7-DE2C-45CF-A9C2-10AF1AA400B3}" type="datetimeFigureOut">
              <a:rPr lang="ru-RU"/>
              <a:pPr>
                <a:defRPr/>
              </a:pPr>
              <a:t>07.04.2020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E4331-7D9C-4C0B-9CAC-A2EC8D054F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4082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D4B9D-FAC3-46E7-91F6-F55F08946BCC}" type="datetimeFigureOut">
              <a:rPr lang="ru-RU"/>
              <a:pPr>
                <a:defRPr/>
              </a:pPr>
              <a:t>07.04.2020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D0972-90CE-4C2C-B83C-6CA841C4AB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5685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A4DFD-2E87-4A57-A092-56FA307D5CC5}" type="datetimeFigureOut">
              <a:rPr lang="ru-RU"/>
              <a:pPr>
                <a:defRPr/>
              </a:pPr>
              <a:t>07.04.2020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1B091-2F01-436F-89D1-C1A172CA25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682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35444-1C41-4944-9B2A-8B2C156A1815}" type="datetimeFigureOut">
              <a:rPr lang="ru-RU"/>
              <a:pPr>
                <a:defRPr/>
              </a:pPr>
              <a:t>07.04.2020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AC365-461D-4A2F-9E01-9A8B753F70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728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261337-CDCD-485A-858C-7C4BC64AF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BA123B-3BB2-4C35-A9D2-376B804F23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9B5DE91-BF37-4866-AADF-22AA64CB6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023EB-03F6-4053-A8DA-E0AA2B5B2B5E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9DC71E-75CC-4C89-90A9-9E80C3ED5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901715-EC6B-4912-A539-AA3530D52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585EE-6198-4EDA-A382-DF0B15F78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8405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3CD1A-BB2D-4828-9A10-50747D5F514F}" type="datetimeFigureOut">
              <a:rPr lang="ru-RU"/>
              <a:pPr>
                <a:defRPr/>
              </a:pPr>
              <a:t>07.04.2020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36060-ECAB-45C2-9026-3DD75D20B3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8952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534476-215D-4437-83FA-22431057E035}" type="datetimeFigureOut">
              <a:rPr lang="ru-RU"/>
              <a:pPr>
                <a:defRPr/>
              </a:pPr>
              <a:t>07.04.2020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6BFC1D-B11C-41FD-8584-DCC8A72F91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7057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492A76-0C6E-48F0-B9AA-AACCC88874CF}" type="datetimeFigureOut">
              <a:rPr lang="ru-RU"/>
              <a:pPr>
                <a:defRPr/>
              </a:pPr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41119A-C409-4236-B3A3-C62299D7EB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7437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E85D41-3746-40B6-8A98-B758B0139D98}" type="datetimeFigureOut">
              <a:rPr lang="ru-RU"/>
              <a:pPr>
                <a:defRPr/>
              </a:pPr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3EE4E-3912-40C8-B3F3-E78A9A1572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647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BA8358-4AC5-4D05-8494-1EC7AFF9E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482677-7481-429B-9959-79D5C43446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73C412D-A113-418B-A9C8-1CF1AD34B9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C189F8D-1235-4803-9D55-51B79E5BA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023EB-03F6-4053-A8DA-E0AA2B5B2B5E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E3069DC-165F-4726-A358-9B0F8E400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34EDB8C-0150-4F04-B0CF-9A5047A6D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585EE-6198-4EDA-A382-DF0B15F78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030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21713A-7706-4DCC-A655-341A4CC4E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0E64573-701C-4010-8D32-4E8EF32F62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A7A73BC-25E0-45E0-AD56-23EDA4D851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08DD863-65BD-436E-B6A4-7D6DA6A9A0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289BEE8-5117-4951-90D8-B3CFA0FE05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0B8E3EA-F10C-4E1C-8833-F3963D03E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023EB-03F6-4053-A8DA-E0AA2B5B2B5E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4560836-12B3-4B91-BCCC-675B5855F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E2339CC-F629-4208-9408-559438A69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585EE-6198-4EDA-A382-DF0B15F78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20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201BBE-7957-45AD-B7DE-2E8BC052B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A16C1FF-2603-417F-8AB4-55B4B9B0D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023EB-03F6-4053-A8DA-E0AA2B5B2B5E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39C1D5D-8913-4722-B68A-CA18DC357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9E079B1-A636-4831-945B-E73EF27F8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585EE-6198-4EDA-A382-DF0B15F78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533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71CA36-3F93-44B9-BC78-BE58A59ED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023EB-03F6-4053-A8DA-E0AA2B5B2B5E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CBB9A52-D100-400A-93E0-7FDC66CE6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2D82BDD-DE51-4AEE-8F9C-A17030C54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585EE-6198-4EDA-A382-DF0B15F78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230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A12264-ED10-495B-937B-3B2A81AF1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E16168-72FA-4D9D-9C8C-914D819E1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ED09657-931A-4B47-83AC-257EB454C1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39171F5-50CC-4D69-8DC7-2271B993E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023EB-03F6-4053-A8DA-E0AA2B5B2B5E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6A3879-DD95-4FDC-9D06-BE9ED3E66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5484C3-5DC7-4D5A-A8F1-3B52EE75A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585EE-6198-4EDA-A382-DF0B15F78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119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BF14BC-100E-4CF9-824E-0FBF73F93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47707AA-F03C-4948-A125-2B90F4D083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68EB2B3-B651-423A-8A4C-855AFD2703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46D0C91-EF80-4483-BA33-8FB7BDBE5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023EB-03F6-4053-A8DA-E0AA2B5B2B5E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FD27E62-FAFE-4E4A-AD60-6D0A0E107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BD6379D-7404-4D95-A197-4CA23D410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585EE-6198-4EDA-A382-DF0B15F78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744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062847-3EE4-4848-B714-294045B7B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70930F2-36A2-4C53-BE43-87D3B35FBD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8378B8-DAEF-4A69-8A4C-28F87BDFA4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3023EB-03F6-4053-A8DA-E0AA2B5B2B5E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168171-D967-4C77-8EF9-38E66C2956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4CE7AA-9492-41BD-B9AC-0F490C602C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1585EE-6198-4EDA-A382-DF0B15F78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133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3492D54-F25F-44BC-B304-D7E9020B1F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165600" y="6416676"/>
            <a:ext cx="38608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566400" y="6416676"/>
            <a:ext cx="1016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D4673C4-3244-427D-8DDC-6F546E41FC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79628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Click="0" advTm="0">
    <p:cut thruBlk="1"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921BAD4-1086-46E5-83B2-17EC4046FA1D}" type="datetimeFigureOut">
              <a:rPr lang="ru-RU"/>
              <a:pPr>
                <a:defRPr/>
              </a:pPr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519128F-8C0E-4FF2-B03F-0DAAA8B3DC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331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Relationship Id="rId4" Type="http://schemas.openxmlformats.org/officeDocument/2006/relationships/image" Target="file:///C:\Users\&#1072;&#1085;&#1102;&#1090;&#1082;&#1080;\Desktop\&#1090;&#1077;&#1083;&#1077;&#1089;&#1082;&#1086;&#1087;.jpg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B83408E-52BE-470C-85F0-1B0BF461D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E4866D-4520-4EE6-80F7-1FED20C2C2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Познавательная деятельность. Предметное и социальное окружение.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Тема: Космос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ADE8625-450A-4935-BCB8-5105AF4759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35008" y="5309653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Подготовила: воспитатель средней группы Ипатова Татьяна Васильевна</a:t>
            </a:r>
          </a:p>
          <a:p>
            <a:r>
              <a:rPr lang="ru-RU" dirty="0">
                <a:solidFill>
                  <a:schemeClr val="bg1"/>
                </a:solidFill>
              </a:rPr>
              <a:t>Детский сад 148</a:t>
            </a:r>
          </a:p>
          <a:p>
            <a:r>
              <a:rPr lang="ru-RU" dirty="0">
                <a:solidFill>
                  <a:schemeClr val="bg1"/>
                </a:solidFill>
              </a:rPr>
              <a:t>г. Екатеринбург</a:t>
            </a:r>
          </a:p>
        </p:txBody>
      </p:sp>
    </p:spTree>
    <p:extLst>
      <p:ext uri="{BB962C8B-B14F-4D97-AF65-F5344CB8AC3E}">
        <p14:creationId xmlns:p14="http://schemas.microsoft.com/office/powerpoint/2010/main" val="11996652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chemeClr val="bg1"/>
                </a:solidFill>
              </a:rPr>
              <a:t>А вот так выглядит Солнце, если подлететь к нему поближе. Но космонавт не полетел на Солнце, потому что оно очень горячее</a:t>
            </a:r>
          </a:p>
        </p:txBody>
      </p:sp>
      <p:pic>
        <p:nvPicPr>
          <p:cNvPr id="4" name="Содержимое 3" descr="солнцеjp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59696" y="1484784"/>
            <a:ext cx="5951014" cy="5373216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5520" y="0"/>
            <a:ext cx="8892480" cy="1417638"/>
          </a:xfrm>
        </p:spPr>
        <p:txBody>
          <a:bodyPr/>
          <a:lstStyle/>
          <a:p>
            <a:r>
              <a:rPr lang="ru-RU" sz="2400" b="1" dirty="0">
                <a:solidFill>
                  <a:schemeClr val="bg1"/>
                </a:solidFill>
              </a:rPr>
              <a:t>Другие звезды, которые мы видим, это тоже такие же Солнца как и наше. Но они находятся очень-очень далеко от нас, поэтому кажутся нам такими маленькими</a:t>
            </a:r>
          </a:p>
        </p:txBody>
      </p:sp>
      <p:pic>
        <p:nvPicPr>
          <p:cNvPr id="4" name="Содержимое 3" descr="космос-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4034" y="1285860"/>
            <a:ext cx="8143932" cy="557214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>
                <a:solidFill>
                  <a:schemeClr val="bg1"/>
                </a:solidFill>
              </a:rPr>
              <a:t>А еще космонавт увидел другие планеты. Все они вращаются вокруг Солнца. Посмотри какие они все маленькие по сравнению с Солнцем. Наша планета Земля кажется совсем крохотной.  Солнце очень горячее и на тех планетах, которые ближе к нему, тепло. А на тех планетах которые дальше – холодно. Наша планета третья от Солнца.</a:t>
            </a:r>
          </a:p>
        </p:txBody>
      </p:sp>
      <p:pic>
        <p:nvPicPr>
          <p:cNvPr id="4" name="Содержимое 3" descr="планеты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5473" y="1571612"/>
            <a:ext cx="7993619" cy="5286388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544" y="116632"/>
            <a:ext cx="8229600" cy="1143000"/>
          </a:xfrm>
        </p:spPr>
        <p:txBody>
          <a:bodyPr/>
          <a:lstStyle/>
          <a:p>
            <a:r>
              <a:rPr lang="ru-RU" sz="2000" b="1" dirty="0">
                <a:solidFill>
                  <a:schemeClr val="bg1"/>
                </a:solidFill>
              </a:rPr>
              <a:t>Вокруг Солнца вращается восемь планет. Ближе всех к Солнцу Меркурий, потом идет Венера, потом Земля, Марс, Юпитер, Сатурн, Уран, Нептун</a:t>
            </a:r>
          </a:p>
        </p:txBody>
      </p:sp>
      <p:pic>
        <p:nvPicPr>
          <p:cNvPr id="6" name="Содержимое 5" descr="планеты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1544" y="1196752"/>
            <a:ext cx="8286808" cy="557214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7528" y="116632"/>
            <a:ext cx="8229600" cy="1143000"/>
          </a:xfrm>
        </p:spPr>
        <p:txBody>
          <a:bodyPr/>
          <a:lstStyle/>
          <a:p>
            <a:r>
              <a:rPr lang="ru-RU" sz="2400" b="1" dirty="0">
                <a:solidFill>
                  <a:schemeClr val="bg1"/>
                </a:solidFill>
              </a:rPr>
              <a:t>Космонавт видел астероиды. Еще их называют малыми планетами. Они летают в космосе вокруг Солнца</a:t>
            </a:r>
          </a:p>
        </p:txBody>
      </p:sp>
      <p:pic>
        <p:nvPicPr>
          <p:cNvPr id="4" name="Содержимое 3" descr="астероид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95604" y="1285860"/>
            <a:ext cx="5857916" cy="557214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chemeClr val="bg1"/>
                </a:solidFill>
              </a:rPr>
              <a:t>Кометы тоже летают в космосе. Но они отличаются от астероидов тем, что у них есть красивые светящиеся хвосты</a:t>
            </a:r>
          </a:p>
        </p:txBody>
      </p:sp>
      <p:pic>
        <p:nvPicPr>
          <p:cNvPr id="10" name="Содержимое 9" descr="комет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5473" y="1285860"/>
            <a:ext cx="8001055" cy="557214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417638"/>
          </a:xfrm>
        </p:spPr>
        <p:txBody>
          <a:bodyPr/>
          <a:lstStyle/>
          <a:p>
            <a:r>
              <a:rPr lang="ru-RU" sz="2400" b="1" dirty="0">
                <a:solidFill>
                  <a:schemeClr val="bg1"/>
                </a:solidFill>
              </a:rPr>
              <a:t>Вот сколько всего интересного увидел космонавт и рассказал другим людям. А теперь об этом знаете и вы. Может быть когда </a:t>
            </a:r>
            <a:r>
              <a:rPr lang="ru-RU" sz="2400" b="1" dirty="0" err="1">
                <a:solidFill>
                  <a:schemeClr val="bg1"/>
                </a:solidFill>
              </a:rPr>
              <a:t>нибудь</a:t>
            </a:r>
            <a:r>
              <a:rPr lang="ru-RU" sz="2400" b="1" dirty="0">
                <a:solidFill>
                  <a:schemeClr val="bg1"/>
                </a:solidFill>
              </a:rPr>
              <a:t> и вы сможете полететь в космос</a:t>
            </a:r>
          </a:p>
        </p:txBody>
      </p:sp>
      <p:pic>
        <p:nvPicPr>
          <p:cNvPr id="8" name="Содержимое 7" descr="ребенок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2597" y="1285860"/>
            <a:ext cx="8286807" cy="5572140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в. неб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51961" y="0"/>
            <a:ext cx="9168000" cy="6876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6944" y="0"/>
            <a:ext cx="10972800" cy="1828800"/>
          </a:xfrm>
        </p:spPr>
        <p:txBody>
          <a:bodyPr>
            <a:normAutofit/>
          </a:bodyPr>
          <a:lstStyle/>
          <a:p>
            <a:r>
              <a:rPr lang="ru-RU" sz="8800" dirty="0">
                <a:solidFill>
                  <a:srgbClr val="FFFF00"/>
                </a:solidFill>
              </a:rPr>
              <a:t>Космос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27104" y="2384248"/>
            <a:ext cx="8534400" cy="1752600"/>
          </a:xfrm>
        </p:spPr>
        <p:txBody>
          <a:bodyPr>
            <a:normAutofit/>
          </a:bodyPr>
          <a:lstStyle/>
          <a:p>
            <a:r>
              <a:rPr lang="ru-RU" sz="8000" dirty="0">
                <a:solidFill>
                  <a:srgbClr val="FF0000"/>
                </a:solidFill>
              </a:rPr>
              <a:t>Загадки </a:t>
            </a:r>
          </a:p>
        </p:txBody>
      </p:sp>
    </p:spTree>
  </p:cSld>
  <p:clrMapOvr>
    <a:masterClrMapping/>
  </p:clrMapOvr>
  <p:transition advClick="0" advTm="0">
    <p:cut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зв. небо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00000" y="0"/>
            <a:ext cx="9168000" cy="6876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000" dirty="0">
                <a:solidFill>
                  <a:srgbClr val="FFFF00"/>
                </a:solidFill>
              </a:rPr>
              <a:t>Чтобы глаз вооружить</a:t>
            </a:r>
            <a:br>
              <a:rPr lang="ru-RU" sz="3000" dirty="0">
                <a:solidFill>
                  <a:srgbClr val="FFFF00"/>
                </a:solidFill>
              </a:rPr>
            </a:br>
            <a:r>
              <a:rPr lang="ru-RU" sz="3000" dirty="0">
                <a:solidFill>
                  <a:srgbClr val="FFFF00"/>
                </a:solidFill>
              </a:rPr>
              <a:t>и со звездами дружить,</a:t>
            </a:r>
            <a:br>
              <a:rPr lang="ru-RU" sz="3000" dirty="0">
                <a:solidFill>
                  <a:srgbClr val="FFFF00"/>
                </a:solidFill>
              </a:rPr>
            </a:br>
            <a:r>
              <a:rPr lang="ru-RU" sz="3000" dirty="0">
                <a:solidFill>
                  <a:srgbClr val="FFFF00"/>
                </a:solidFill>
              </a:rPr>
              <a:t>Млечный путь увидеть чтоб</a:t>
            </a:r>
            <a:br>
              <a:rPr lang="ru-RU" sz="3000" dirty="0">
                <a:solidFill>
                  <a:srgbClr val="FFFF00"/>
                </a:solidFill>
              </a:rPr>
            </a:br>
            <a:r>
              <a:rPr lang="ru-RU" sz="3000" dirty="0">
                <a:solidFill>
                  <a:srgbClr val="FFFF00"/>
                </a:solidFill>
              </a:rPr>
              <a:t>Нужен мощный ….</a:t>
            </a:r>
          </a:p>
        </p:txBody>
      </p:sp>
      <p:pic>
        <p:nvPicPr>
          <p:cNvPr id="5" name="телескоп.jpg" descr="C:\Users\анютки\Desktop\телескоп.jp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3287688" y="2348880"/>
            <a:ext cx="5715000" cy="428625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зв. небо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8000" y="18000"/>
            <a:ext cx="9120000" cy="6840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000" dirty="0">
                <a:solidFill>
                  <a:srgbClr val="FFC000"/>
                </a:solidFill>
              </a:rPr>
              <a:t>Телескопом сотни лет </a:t>
            </a:r>
            <a:br>
              <a:rPr lang="ru-RU" sz="3000" dirty="0">
                <a:solidFill>
                  <a:srgbClr val="FFC000"/>
                </a:solidFill>
              </a:rPr>
            </a:br>
            <a:r>
              <a:rPr lang="ru-RU" sz="3000" dirty="0">
                <a:solidFill>
                  <a:srgbClr val="FFC000"/>
                </a:solidFill>
              </a:rPr>
              <a:t>Изучают жизнь планет.</a:t>
            </a:r>
            <a:br>
              <a:rPr lang="ru-RU" sz="3000" dirty="0">
                <a:solidFill>
                  <a:srgbClr val="FFC000"/>
                </a:solidFill>
              </a:rPr>
            </a:br>
            <a:r>
              <a:rPr lang="ru-RU" sz="3000" dirty="0">
                <a:solidFill>
                  <a:srgbClr val="FFC000"/>
                </a:solidFill>
              </a:rPr>
              <a:t>Нам расскажет обо всем </a:t>
            </a:r>
            <a:br>
              <a:rPr lang="ru-RU" sz="3000" dirty="0">
                <a:solidFill>
                  <a:srgbClr val="FFC000"/>
                </a:solidFill>
              </a:rPr>
            </a:br>
            <a:r>
              <a:rPr lang="ru-RU" sz="3000" dirty="0">
                <a:solidFill>
                  <a:srgbClr val="FFC000"/>
                </a:solidFill>
              </a:rPr>
              <a:t>Умный дядя …</a:t>
            </a:r>
          </a:p>
        </p:txBody>
      </p:sp>
      <p:pic>
        <p:nvPicPr>
          <p:cNvPr id="5" name="Рисунок 4" descr="астроном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19737" y="1988840"/>
            <a:ext cx="5369167" cy="4356000"/>
          </a:xfrm>
          <a:prstGeom prst="rect">
            <a:avLst/>
          </a:prstGeom>
        </p:spPr>
      </p:pic>
    </p:spTree>
  </p:cSld>
  <p:clrMapOvr>
    <a:masterClrMapping/>
  </p:clrMapOvr>
  <p:transition advClick="0" advTm="0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EA6599-5EB6-4A2F-9442-F36DB127F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775" y="354109"/>
            <a:ext cx="10847025" cy="1485708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r>
              <a:rPr lang="ru-RU" dirty="0"/>
              <a:t>Цель:</a:t>
            </a:r>
            <a:br>
              <a:rPr lang="ru-RU" dirty="0"/>
            </a:br>
            <a:r>
              <a:rPr lang="ru-RU" sz="4000" dirty="0"/>
              <a:t>Формировать понятие о космосе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Задачи: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492BCA-AF18-42E7-89FA-7795703A6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775" y="3095739"/>
            <a:ext cx="10119911" cy="2596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 - Показать многообразие планет в космосе;</a:t>
            </a:r>
          </a:p>
          <a:p>
            <a:pPr marL="0" indent="0">
              <a:buNone/>
            </a:pPr>
            <a:r>
              <a:rPr lang="ru-RU" dirty="0"/>
              <a:t> - Познакомить с планетами Солнце, Земля и Луна;</a:t>
            </a:r>
          </a:p>
          <a:p>
            <a:pPr marL="0" indent="0">
              <a:buNone/>
            </a:pPr>
            <a:r>
              <a:rPr lang="ru-RU" dirty="0"/>
              <a:t> -Познакомить с профессией «космонавт» и транспортом «ракета»</a:t>
            </a:r>
          </a:p>
        </p:txBody>
      </p:sp>
    </p:spTree>
    <p:extLst>
      <p:ext uri="{BB962C8B-B14F-4D97-AF65-F5344CB8AC3E}">
        <p14:creationId xmlns:p14="http://schemas.microsoft.com/office/powerpoint/2010/main" val="26861634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зв. небо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8000" y="18000"/>
            <a:ext cx="9120000" cy="6840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000" dirty="0">
                <a:solidFill>
                  <a:srgbClr val="FFFF00"/>
                </a:solidFill>
              </a:rPr>
              <a:t>Астроном он звездочет,</a:t>
            </a:r>
            <a:br>
              <a:rPr lang="ru-RU" sz="3000" dirty="0">
                <a:solidFill>
                  <a:srgbClr val="FFFF00"/>
                </a:solidFill>
              </a:rPr>
            </a:br>
            <a:r>
              <a:rPr lang="ru-RU" sz="3000" dirty="0">
                <a:solidFill>
                  <a:srgbClr val="FFFF00"/>
                </a:solidFill>
              </a:rPr>
              <a:t>Знает все наперечет.</a:t>
            </a:r>
            <a:br>
              <a:rPr lang="ru-RU" sz="3000" dirty="0">
                <a:solidFill>
                  <a:srgbClr val="FFFF00"/>
                </a:solidFill>
              </a:rPr>
            </a:br>
            <a:r>
              <a:rPr lang="ru-RU" sz="3000" dirty="0">
                <a:solidFill>
                  <a:srgbClr val="FFFF00"/>
                </a:solidFill>
              </a:rPr>
              <a:t>Только лучше звезд видна</a:t>
            </a:r>
            <a:br>
              <a:rPr lang="ru-RU" sz="3000" dirty="0">
                <a:solidFill>
                  <a:srgbClr val="FFFF00"/>
                </a:solidFill>
              </a:rPr>
            </a:br>
            <a:r>
              <a:rPr lang="ru-RU" sz="3000" dirty="0">
                <a:solidFill>
                  <a:srgbClr val="FFFF00"/>
                </a:solidFill>
              </a:rPr>
              <a:t>В небе полная …</a:t>
            </a:r>
          </a:p>
        </p:txBody>
      </p:sp>
      <p:pic>
        <p:nvPicPr>
          <p:cNvPr id="5" name="Рисунок 4" descr="лун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35760" y="2060848"/>
            <a:ext cx="4994104" cy="4284000"/>
          </a:xfrm>
          <a:prstGeom prst="rect">
            <a:avLst/>
          </a:prstGeom>
        </p:spPr>
      </p:pic>
    </p:spTree>
  </p:cSld>
  <p:clrMapOvr>
    <a:masterClrMapping/>
  </p:clrMapOvr>
  <p:transition advClick="0" advTm="0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зв. небо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0" y="0"/>
            <a:ext cx="9168000" cy="6876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000" dirty="0">
                <a:solidFill>
                  <a:srgbClr val="FFC000"/>
                </a:solidFill>
              </a:rPr>
              <a:t>До Луны не может птица</a:t>
            </a:r>
            <a:br>
              <a:rPr lang="ru-RU" sz="3000" dirty="0">
                <a:solidFill>
                  <a:srgbClr val="FFC000"/>
                </a:solidFill>
              </a:rPr>
            </a:br>
            <a:r>
              <a:rPr lang="ru-RU" sz="3000" dirty="0">
                <a:solidFill>
                  <a:srgbClr val="FFC000"/>
                </a:solidFill>
              </a:rPr>
              <a:t>Долететь и прилуниться,</a:t>
            </a:r>
            <a:br>
              <a:rPr lang="ru-RU" sz="3000" dirty="0">
                <a:solidFill>
                  <a:srgbClr val="FFC000"/>
                </a:solidFill>
              </a:rPr>
            </a:br>
            <a:r>
              <a:rPr lang="ru-RU" sz="3000" dirty="0">
                <a:solidFill>
                  <a:srgbClr val="FFC000"/>
                </a:solidFill>
              </a:rPr>
              <a:t>Но зато умеет это </a:t>
            </a:r>
            <a:br>
              <a:rPr lang="ru-RU" sz="3000" dirty="0">
                <a:solidFill>
                  <a:srgbClr val="FFC000"/>
                </a:solidFill>
              </a:rPr>
            </a:br>
            <a:r>
              <a:rPr lang="ru-RU" sz="3000" dirty="0">
                <a:solidFill>
                  <a:srgbClr val="FFC000"/>
                </a:solidFill>
              </a:rPr>
              <a:t>Делать быстрая  ….</a:t>
            </a:r>
          </a:p>
        </p:txBody>
      </p:sp>
      <p:pic>
        <p:nvPicPr>
          <p:cNvPr id="5" name="Рисунок 4" descr="ракета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07768" y="2204864"/>
            <a:ext cx="4320000" cy="4320000"/>
          </a:xfrm>
          <a:prstGeom prst="rect">
            <a:avLst/>
          </a:prstGeom>
        </p:spPr>
      </p:pic>
    </p:spTree>
  </p:cSld>
  <p:clrMapOvr>
    <a:masterClrMapping/>
  </p:clrMapOvr>
  <p:transition advClick="0" advTm="0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зв. небо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0" y="0"/>
            <a:ext cx="9168000" cy="6876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000" dirty="0">
                <a:solidFill>
                  <a:srgbClr val="FFC000"/>
                </a:solidFill>
              </a:rPr>
              <a:t>У ракеты есть водитель,</a:t>
            </a:r>
            <a:br>
              <a:rPr lang="ru-RU" sz="3000" dirty="0">
                <a:solidFill>
                  <a:srgbClr val="FFC000"/>
                </a:solidFill>
              </a:rPr>
            </a:br>
            <a:r>
              <a:rPr lang="ru-RU" sz="3000" dirty="0">
                <a:solidFill>
                  <a:srgbClr val="FFC000"/>
                </a:solidFill>
              </a:rPr>
              <a:t>Невесомости любитель.</a:t>
            </a:r>
            <a:br>
              <a:rPr lang="ru-RU" sz="3000" dirty="0">
                <a:solidFill>
                  <a:srgbClr val="FFC000"/>
                </a:solidFill>
              </a:rPr>
            </a:br>
            <a:r>
              <a:rPr lang="ru-RU" sz="3000" dirty="0">
                <a:solidFill>
                  <a:srgbClr val="FFC000"/>
                </a:solidFill>
              </a:rPr>
              <a:t>По-английски астронавт,</a:t>
            </a:r>
            <a:br>
              <a:rPr lang="ru-RU" sz="3000" dirty="0">
                <a:solidFill>
                  <a:srgbClr val="FFC000"/>
                </a:solidFill>
              </a:rPr>
            </a:br>
            <a:r>
              <a:rPr lang="ru-RU" sz="3000" dirty="0">
                <a:solidFill>
                  <a:srgbClr val="FFC000"/>
                </a:solidFill>
              </a:rPr>
              <a:t>А по-русски …</a:t>
            </a:r>
          </a:p>
        </p:txBody>
      </p:sp>
      <p:pic>
        <p:nvPicPr>
          <p:cNvPr id="5" name="Рисунок 4" descr="космонавт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91744" y="2276873"/>
            <a:ext cx="4762500" cy="4352925"/>
          </a:xfrm>
          <a:prstGeom prst="rect">
            <a:avLst/>
          </a:prstGeom>
        </p:spPr>
      </p:pic>
    </p:spTree>
  </p:cSld>
  <p:clrMapOvr>
    <a:masterClrMapping/>
  </p:clrMapOvr>
  <p:transition advClick="0" advTm="0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зв. небо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0" y="-198000"/>
            <a:ext cx="9408000" cy="7056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700" dirty="0">
                <a:solidFill>
                  <a:srgbClr val="FFC000"/>
                </a:solidFill>
              </a:rPr>
              <a:t>Планета голубая,</a:t>
            </a:r>
            <a:br>
              <a:rPr lang="ru-RU" sz="2700" dirty="0">
                <a:solidFill>
                  <a:srgbClr val="FFC000"/>
                </a:solidFill>
              </a:rPr>
            </a:br>
            <a:r>
              <a:rPr lang="ru-RU" sz="2700" dirty="0">
                <a:solidFill>
                  <a:srgbClr val="FFC000"/>
                </a:solidFill>
              </a:rPr>
              <a:t>Любимая, родная,</a:t>
            </a:r>
            <a:br>
              <a:rPr lang="ru-RU" sz="2700" dirty="0">
                <a:solidFill>
                  <a:srgbClr val="FFC000"/>
                </a:solidFill>
              </a:rPr>
            </a:br>
            <a:r>
              <a:rPr lang="ru-RU" sz="2700" dirty="0">
                <a:solidFill>
                  <a:srgbClr val="FFC000"/>
                </a:solidFill>
              </a:rPr>
              <a:t>Она твоя, она моя,</a:t>
            </a:r>
            <a:br>
              <a:rPr lang="ru-RU" sz="2700" dirty="0">
                <a:solidFill>
                  <a:srgbClr val="FFC000"/>
                </a:solidFill>
              </a:rPr>
            </a:br>
            <a:r>
              <a:rPr lang="ru-RU" sz="2700" dirty="0">
                <a:solidFill>
                  <a:srgbClr val="FFC000"/>
                </a:solidFill>
              </a:rPr>
              <a:t>А называется …</a:t>
            </a:r>
            <a:br>
              <a:rPr lang="ru-RU" sz="3000" dirty="0">
                <a:solidFill>
                  <a:srgbClr val="FFC000"/>
                </a:solidFill>
              </a:rPr>
            </a:br>
            <a:endParaRPr lang="ru-RU" sz="3000" dirty="0">
              <a:solidFill>
                <a:srgbClr val="FFC000"/>
              </a:solidFill>
            </a:endParaRPr>
          </a:p>
        </p:txBody>
      </p:sp>
      <p:pic>
        <p:nvPicPr>
          <p:cNvPr id="5" name="Рисунок 4" descr="земля.JPG"/>
          <p:cNvPicPr>
            <a:picLocks noChangeAspect="1"/>
          </p:cNvPicPr>
          <p:nvPr/>
        </p:nvPicPr>
        <p:blipFill>
          <a:blip r:embed="rId3" cstate="print"/>
          <a:srcRect b="6928"/>
          <a:stretch>
            <a:fillRect/>
          </a:stretch>
        </p:blipFill>
        <p:spPr>
          <a:xfrm>
            <a:off x="3647729" y="1628800"/>
            <a:ext cx="5002367" cy="4572000"/>
          </a:xfrm>
          <a:prstGeom prst="rect">
            <a:avLst/>
          </a:prstGeom>
        </p:spPr>
      </p:pic>
    </p:spTree>
  </p:cSld>
  <p:clrMapOvr>
    <a:masterClrMapping/>
  </p:clrMapOvr>
  <p:transition advClick="0" advTm="0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зв. небо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00000" y="0"/>
            <a:ext cx="9168000" cy="6876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000" dirty="0">
                <a:solidFill>
                  <a:srgbClr val="FFFF00"/>
                </a:solidFill>
              </a:rPr>
              <a:t>Самый первый в космос,</a:t>
            </a:r>
            <a:br>
              <a:rPr lang="ru-RU" sz="3000" dirty="0">
                <a:solidFill>
                  <a:srgbClr val="FFFF00"/>
                </a:solidFill>
              </a:rPr>
            </a:br>
            <a:r>
              <a:rPr lang="ru-RU" sz="3000" dirty="0">
                <a:solidFill>
                  <a:srgbClr val="FFFF00"/>
                </a:solidFill>
              </a:rPr>
              <a:t>Летел с огромной скоростью.</a:t>
            </a:r>
            <a:br>
              <a:rPr lang="ru-RU" sz="3000" dirty="0">
                <a:solidFill>
                  <a:srgbClr val="FFFF00"/>
                </a:solidFill>
              </a:rPr>
            </a:br>
            <a:r>
              <a:rPr lang="ru-RU" sz="3000" dirty="0">
                <a:solidFill>
                  <a:srgbClr val="FFFF00"/>
                </a:solidFill>
              </a:rPr>
              <a:t>Отважный русский парень</a:t>
            </a:r>
            <a:br>
              <a:rPr lang="ru-RU" sz="3000" dirty="0">
                <a:solidFill>
                  <a:srgbClr val="FFFF00"/>
                </a:solidFill>
              </a:rPr>
            </a:br>
            <a:r>
              <a:rPr lang="ru-RU" sz="3000" dirty="0">
                <a:solidFill>
                  <a:srgbClr val="FFFF00"/>
                </a:solidFill>
              </a:rPr>
              <a:t>Наш космонавт …</a:t>
            </a:r>
          </a:p>
        </p:txBody>
      </p:sp>
      <p:pic>
        <p:nvPicPr>
          <p:cNvPr id="5" name="Рисунок 4" descr="гагарин1.jpg"/>
          <p:cNvPicPr>
            <a:picLocks noChangeAspect="1"/>
          </p:cNvPicPr>
          <p:nvPr/>
        </p:nvPicPr>
        <p:blipFill>
          <a:blip r:embed="rId3" cstate="print"/>
          <a:srcRect l="7559" r="8246"/>
          <a:stretch>
            <a:fillRect/>
          </a:stretch>
        </p:blipFill>
        <p:spPr>
          <a:xfrm>
            <a:off x="1775520" y="2060848"/>
            <a:ext cx="4410596" cy="4248150"/>
          </a:xfrm>
          <a:prstGeom prst="rect">
            <a:avLst/>
          </a:prstGeom>
        </p:spPr>
      </p:pic>
      <p:pic>
        <p:nvPicPr>
          <p:cNvPr id="6" name="Рисунок 5" descr="гагарин2.jpg"/>
          <p:cNvPicPr>
            <a:picLocks noChangeAspect="1"/>
          </p:cNvPicPr>
          <p:nvPr/>
        </p:nvPicPr>
        <p:blipFill>
          <a:blip r:embed="rId4" cstate="print"/>
          <a:srcRect b="12790"/>
          <a:stretch>
            <a:fillRect/>
          </a:stretch>
        </p:blipFill>
        <p:spPr>
          <a:xfrm>
            <a:off x="6672065" y="1772817"/>
            <a:ext cx="3705225" cy="4909335"/>
          </a:xfrm>
          <a:prstGeom prst="rect">
            <a:avLst/>
          </a:prstGeom>
        </p:spPr>
      </p:pic>
    </p:spTree>
  </p:cSld>
  <p:clrMapOvr>
    <a:masterClrMapping/>
  </p:clrMapOvr>
  <p:transition advClick="0" advTm="0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зв. небо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1" y="54000"/>
            <a:ext cx="9071999" cy="6804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000" dirty="0">
                <a:solidFill>
                  <a:srgbClr val="FF0000"/>
                </a:solidFill>
              </a:rPr>
              <a:t>В космосе всегда мороз,</a:t>
            </a:r>
            <a:br>
              <a:rPr lang="ru-RU" sz="3000" dirty="0">
                <a:solidFill>
                  <a:srgbClr val="FF0000"/>
                </a:solidFill>
              </a:rPr>
            </a:br>
            <a:r>
              <a:rPr lang="ru-RU" sz="3000" dirty="0">
                <a:solidFill>
                  <a:srgbClr val="FF0000"/>
                </a:solidFill>
              </a:rPr>
              <a:t>лета не бывает</a:t>
            </a:r>
            <a:r>
              <a:rPr lang="ru-RU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ru-RU" sz="3000" dirty="0">
                <a:solidFill>
                  <a:srgbClr val="FF0000"/>
                </a:solidFill>
              </a:rPr>
              <a:t>Космонавт проверив трос, </a:t>
            </a:r>
          </a:p>
          <a:p>
            <a:r>
              <a:rPr lang="ru-RU" sz="3000" dirty="0">
                <a:solidFill>
                  <a:srgbClr val="FF0000"/>
                </a:solidFill>
              </a:rPr>
              <a:t>Что-то надевает.</a:t>
            </a:r>
          </a:p>
          <a:p>
            <a:r>
              <a:rPr lang="ru-RU" sz="3000" dirty="0">
                <a:solidFill>
                  <a:srgbClr val="FF0000"/>
                </a:solidFill>
              </a:rPr>
              <a:t>Та одежда припасает</a:t>
            </a:r>
          </a:p>
          <a:p>
            <a:r>
              <a:rPr lang="ru-RU" sz="3000" dirty="0">
                <a:solidFill>
                  <a:srgbClr val="FF0000"/>
                </a:solidFill>
              </a:rPr>
              <a:t>И тепло, и кислород.</a:t>
            </a:r>
          </a:p>
        </p:txBody>
      </p:sp>
      <p:pic>
        <p:nvPicPr>
          <p:cNvPr id="6" name="Рисунок 5" descr="скаф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87888" y="1628800"/>
            <a:ext cx="5232000" cy="3924000"/>
          </a:xfrm>
          <a:prstGeom prst="rect">
            <a:avLst/>
          </a:prstGeom>
        </p:spPr>
      </p:pic>
    </p:spTree>
  </p:cSld>
  <p:clrMapOvr>
    <a:masterClrMapping/>
  </p:clrMapOvr>
  <p:transition advClick="0" advTm="0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зв. небо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0" y="0"/>
            <a:ext cx="9168000" cy="6876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>
                <a:solidFill>
                  <a:srgbClr val="FF0000"/>
                </a:solidFill>
              </a:rPr>
              <a:t>Молодцы!!!</a:t>
            </a:r>
          </a:p>
        </p:txBody>
      </p:sp>
    </p:spTree>
  </p:cSld>
  <p:clrMapOvr>
    <a:masterClrMapping/>
  </p:clrMapOvr>
  <p:transition advClick="0" advTm="0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56318" y="1628801"/>
            <a:ext cx="8208912" cy="3168351"/>
          </a:xfrm>
          <a:prstGeom prst="rect">
            <a:avLst/>
          </a:prstGeom>
        </p:spPr>
        <p:txBody>
          <a:bodyPr>
            <a:prstTxWarp prst="textSlantDown">
              <a:avLst>
                <a:gd name="adj" fmla="val 73921"/>
              </a:avLst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80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Arial" charset="0"/>
              </a:rPr>
              <a:t>В космосе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2984"/>
          </a:xfrm>
        </p:spPr>
        <p:txBody>
          <a:bodyPr/>
          <a:lstStyle/>
          <a:p>
            <a:r>
              <a:rPr lang="ru-RU" sz="3600" b="1" i="1" dirty="0">
                <a:solidFill>
                  <a:srgbClr val="DE4110"/>
                </a:solidFill>
              </a:rPr>
              <a:t>Приключения космонавта в космосе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631505" y="44624"/>
            <a:ext cx="9036497" cy="1440160"/>
          </a:xfrm>
        </p:spPr>
        <p:txBody>
          <a:bodyPr/>
          <a:lstStyle/>
          <a:p>
            <a:r>
              <a:rPr lang="ru-RU" sz="2400" b="1" dirty="0">
                <a:solidFill>
                  <a:schemeClr val="bg1"/>
                </a:solidFill>
              </a:rPr>
              <a:t>Посмотри, с каким интересом эти дети смотрят в небо. Там столько красивых звезд. Они сверкают и переливаются разными цветами! Люди всегда хотели рассмотреть, что же там наверху.</a:t>
            </a:r>
          </a:p>
        </p:txBody>
      </p:sp>
      <p:pic>
        <p:nvPicPr>
          <p:cNvPr id="4" name="Содержимое 3" descr="дети.jp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095473" y="1285861"/>
            <a:ext cx="8001056" cy="555150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3512" y="116632"/>
            <a:ext cx="8507288" cy="1656184"/>
          </a:xfrm>
        </p:spPr>
        <p:txBody>
          <a:bodyPr/>
          <a:lstStyle/>
          <a:p>
            <a:r>
              <a:rPr lang="ru-RU" sz="2800" b="1" dirty="0">
                <a:solidFill>
                  <a:schemeClr val="bg1"/>
                </a:solidFill>
              </a:rPr>
              <a:t>Поэтому люди изобрели телескоп, через который они смотрели на звезды и планеты в космосе.</a:t>
            </a:r>
            <a:br>
              <a:rPr lang="ru-RU" sz="2800" b="1" dirty="0">
                <a:solidFill>
                  <a:schemeClr val="bg1"/>
                </a:solidFill>
              </a:rPr>
            </a:b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6" name="Содержимое 5" descr="телескоп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38348" y="1357299"/>
            <a:ext cx="7786742" cy="5490405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0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879976" y="274638"/>
            <a:ext cx="4330824" cy="2650306"/>
          </a:xfrm>
          <a:solidFill>
            <a:schemeClr val="tx1"/>
          </a:solidFill>
          <a:effectLst>
            <a:softEdge rad="317500"/>
          </a:effectLst>
        </p:spPr>
        <p:txBody>
          <a:bodyPr/>
          <a:lstStyle/>
          <a:p>
            <a:r>
              <a:rPr lang="ru-RU" sz="2400" b="1" dirty="0">
                <a:solidFill>
                  <a:schemeClr val="bg1"/>
                </a:solidFill>
              </a:rPr>
              <a:t>А потом они решили полететь в космос! Для этого люди изобрели ракету и посадили в нее космонавта! Он должен был управлять ракетой. Этого космонавта звали Юрий Гагарин. И вот 12 апреля 1961 года он отправился в космос!</a:t>
            </a:r>
          </a:p>
        </p:txBody>
      </p:sp>
      <p:pic>
        <p:nvPicPr>
          <p:cNvPr id="7" name="Содержимое 6" descr="ракета восток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703512" y="548680"/>
            <a:ext cx="3929090" cy="5429264"/>
          </a:xfrm>
        </p:spPr>
      </p:pic>
      <p:pic>
        <p:nvPicPr>
          <p:cNvPr id="8" name="Содержимое 7" descr="гагарин.jpg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953124" y="3143248"/>
            <a:ext cx="4324352" cy="3714753"/>
          </a:xfr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011222"/>
          </a:xfrm>
        </p:spPr>
        <p:txBody>
          <a:bodyPr/>
          <a:lstStyle/>
          <a:p>
            <a:r>
              <a:rPr lang="ru-RU" sz="1800" b="1" dirty="0">
                <a:solidFill>
                  <a:schemeClr val="bg1"/>
                </a:solidFill>
              </a:rPr>
              <a:t>В космосе очень холодно и почти нет воздуха. Поэтому космонавта одели в специальный костюм, который называется в скафандр. Скафандр очень теплый, а через специальные трубки в него поступает воздух и космонавт может ненадолго выйти из ракеты. В космосе все люди и вещи почти совсем ничего не весят. Поэтому космонавт даже смог там полетать.</a:t>
            </a:r>
          </a:p>
        </p:txBody>
      </p:sp>
      <p:pic>
        <p:nvPicPr>
          <p:cNvPr id="7" name="Содержимое 6" descr="космонафт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9786" y="1500174"/>
            <a:ext cx="7358114" cy="5357826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chemeClr val="bg1"/>
                </a:solidFill>
              </a:rPr>
              <a:t>Вот такой выглядит наша Земля из ракеты. Посмотрите какая маленькая Луна по сравнению с ней. </a:t>
            </a:r>
          </a:p>
        </p:txBody>
      </p:sp>
      <p:pic>
        <p:nvPicPr>
          <p:cNvPr id="6" name="Содержимое 5" descr="земля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5538" y="1285860"/>
            <a:ext cx="7215238" cy="557214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solidFill>
                  <a:schemeClr val="bg1"/>
                </a:solidFill>
              </a:rPr>
              <a:t>Но на самом деле она намного больше, чем мы можем видеть</a:t>
            </a:r>
          </a:p>
        </p:txBody>
      </p:sp>
      <p:pic>
        <p:nvPicPr>
          <p:cNvPr id="6" name="Содержимое 5" descr="луна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1224" y="1285860"/>
            <a:ext cx="7572428" cy="5572140"/>
          </a:xfrm>
        </p:spPr>
      </p:pic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623</Words>
  <Application>Microsoft Office PowerPoint</Application>
  <PresentationFormat>Широкоэкранный</PresentationFormat>
  <Paragraphs>38</Paragraphs>
  <Slides>26</Slides>
  <Notes>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26</vt:i4>
      </vt:variant>
    </vt:vector>
  </HeadingPairs>
  <TitlesOfParts>
    <vt:vector size="38" baseType="lpstr">
      <vt:lpstr>Arial</vt:lpstr>
      <vt:lpstr>Book Antiqua</vt:lpstr>
      <vt:lpstr>Calibri</vt:lpstr>
      <vt:lpstr>Calibri Light</vt:lpstr>
      <vt:lpstr>Lucida Sans</vt:lpstr>
      <vt:lpstr>Times New Roman</vt:lpstr>
      <vt:lpstr>Wingdings</vt:lpstr>
      <vt:lpstr>Wingdings 2</vt:lpstr>
      <vt:lpstr>Wingdings 3</vt:lpstr>
      <vt:lpstr>Тема Office</vt:lpstr>
      <vt:lpstr>Апекс</vt:lpstr>
      <vt:lpstr>1_Тема Office</vt:lpstr>
      <vt:lpstr>Познавательная деятельность. Предметное и социальное окружение. Тема: Космос</vt:lpstr>
      <vt:lpstr>  Цель: Формировать понятие о космосе  Задачи:</vt:lpstr>
      <vt:lpstr>Приключения космонавта в космосе</vt:lpstr>
      <vt:lpstr>Посмотри, с каким интересом эти дети смотрят в небо. Там столько красивых звезд. Они сверкают и переливаются разными цветами! Люди всегда хотели рассмотреть, что же там наверху.</vt:lpstr>
      <vt:lpstr>Поэтому люди изобрели телескоп, через который они смотрели на звезды и планеты в космосе. </vt:lpstr>
      <vt:lpstr>А потом они решили полететь в космос! Для этого люди изобрели ракету и посадили в нее космонавта! Он должен был управлять ракетой. Этого космонавта звали Юрий Гагарин. И вот 12 апреля 1961 года он отправился в космос!</vt:lpstr>
      <vt:lpstr>В космосе очень холодно и почти нет воздуха. Поэтому космонавта одели в специальный костюм, который называется в скафандр. Скафандр очень теплый, а через специальные трубки в него поступает воздух и космонавт может ненадолго выйти из ракеты. В космосе все люди и вещи почти совсем ничего не весят. Поэтому космонавт даже смог там полетать.</vt:lpstr>
      <vt:lpstr>Вот такой выглядит наша Земля из ракеты. Посмотрите какая маленькая Луна по сравнению с ней. </vt:lpstr>
      <vt:lpstr>Но на самом деле она намного больше, чем мы можем видеть</vt:lpstr>
      <vt:lpstr>А вот так выглядит Солнце, если подлететь к нему поближе. Но космонавт не полетел на Солнце, потому что оно очень горячее</vt:lpstr>
      <vt:lpstr>Другие звезды, которые мы видим, это тоже такие же Солнца как и наше. Но они находятся очень-очень далеко от нас, поэтому кажутся нам такими маленькими</vt:lpstr>
      <vt:lpstr>А еще космонавт увидел другие планеты. Все они вращаются вокруг Солнца. Посмотри какие они все маленькие по сравнению с Солнцем. Наша планета Земля кажется совсем крохотной.  Солнце очень горячее и на тех планетах, которые ближе к нему, тепло. А на тех планетах которые дальше – холодно. Наша планета третья от Солнца.</vt:lpstr>
      <vt:lpstr>Вокруг Солнца вращается восемь планет. Ближе всех к Солнцу Меркурий, потом идет Венера, потом Земля, Марс, Юпитер, Сатурн, Уран, Нептун</vt:lpstr>
      <vt:lpstr>Космонавт видел астероиды. Еще их называют малыми планетами. Они летают в космосе вокруг Солнца</vt:lpstr>
      <vt:lpstr>Кометы тоже летают в космосе. Но они отличаются от астероидов тем, что у них есть красивые светящиеся хвосты</vt:lpstr>
      <vt:lpstr>Вот сколько всего интересного увидел космонавт и рассказал другим людям. А теперь об этом знаете и вы. Может быть когда нибудь и вы сможете полететь в космос</vt:lpstr>
      <vt:lpstr>Космос</vt:lpstr>
      <vt:lpstr>Чтобы глаз вооружить и со звездами дружить, Млечный путь увидеть чтоб Нужен мощный ….</vt:lpstr>
      <vt:lpstr>Телескопом сотни лет  Изучают жизнь планет. Нам расскажет обо всем  Умный дядя …</vt:lpstr>
      <vt:lpstr>Астроном он звездочет, Знает все наперечет. Только лучше звезд видна В небе полная …</vt:lpstr>
      <vt:lpstr>До Луны не может птица Долететь и прилуниться, Но зато умеет это  Делать быстрая  ….</vt:lpstr>
      <vt:lpstr>У ракеты есть водитель, Невесомости любитель. По-английски астронавт, А по-русски …</vt:lpstr>
      <vt:lpstr>Планета голубая, Любимая, родная, Она твоя, она моя, А называется … </vt:lpstr>
      <vt:lpstr>Самый первый в космос, Летел с огромной скоростью. Отважный русский парень Наш космонавт …</vt:lpstr>
      <vt:lpstr>В космосе всегда мороз, лета не бывает.</vt:lpstr>
      <vt:lpstr>Молодцы!!!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Татьяна</cp:lastModifiedBy>
  <cp:revision>6</cp:revision>
  <dcterms:created xsi:type="dcterms:W3CDTF">2020-04-07T09:28:38Z</dcterms:created>
  <dcterms:modified xsi:type="dcterms:W3CDTF">2020-04-07T10:42:46Z</dcterms:modified>
</cp:coreProperties>
</file>