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9"/>
  </p:notesMasterIdLst>
  <p:sldIdLst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70" r:id="rId13"/>
    <p:sldId id="287" r:id="rId14"/>
    <p:sldId id="272" r:id="rId15"/>
    <p:sldId id="273" r:id="rId16"/>
    <p:sldId id="274" r:id="rId17"/>
    <p:sldId id="275" r:id="rId18"/>
    <p:sldId id="276" r:id="rId19"/>
    <p:sldId id="277" r:id="rId20"/>
    <p:sldId id="271" r:id="rId21"/>
    <p:sldId id="257" r:id="rId22"/>
    <p:sldId id="283" r:id="rId23"/>
    <p:sldId id="278" r:id="rId24"/>
    <p:sldId id="284" r:id="rId25"/>
    <p:sldId id="285" r:id="rId26"/>
    <p:sldId id="286" r:id="rId27"/>
    <p:sldId id="282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7E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7" d="100"/>
          <a:sy n="77" d="100"/>
        </p:scale>
        <p:origin x="162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59048C-1A8E-4CD4-84D8-26494715E95F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C7C597-6DE3-4CB4-A1FC-E7C2478684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221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>
            <a:extLst>
              <a:ext uri="{FF2B5EF4-FFF2-40B4-BE49-F238E27FC236}">
                <a16:creationId xmlns:a16="http://schemas.microsoft.com/office/drawing/2014/main" id="{92E865BD-59B5-4A89-A10D-07201D11B54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Заметки 2">
            <a:extLst>
              <a:ext uri="{FF2B5EF4-FFF2-40B4-BE49-F238E27FC236}">
                <a16:creationId xmlns:a16="http://schemas.microsoft.com/office/drawing/2014/main" id="{91CA63A5-9342-4DC8-9034-EC2C8F17413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19460" name="Номер слайда 3">
            <a:extLst>
              <a:ext uri="{FF2B5EF4-FFF2-40B4-BE49-F238E27FC236}">
                <a16:creationId xmlns:a16="http://schemas.microsoft.com/office/drawing/2014/main" id="{19F3DAFC-8676-4CF9-91A4-624425C847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A6E8D2-26C5-4318-8FF3-3393898C7F7A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31AB5F-F2AF-4CB7-B47F-630AE4FA3A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571465F-9430-4A37-8BCA-D9C8A0852B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D645AE-5F15-4C10-8DD6-606231FED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B703E-4B85-4D89-AE0C-037E4AA668D0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AC6C78-2B3D-4CC2-BF7F-0E50C6EE8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F0AA0A-FAF0-4377-8F8F-AA4F9DDE9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F2A5D-F50B-404D-89B9-86245E562F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555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AA48DC-BEDE-48A7-8FCF-A1EC32609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26A1253-EBF9-41A6-BE8B-0638654EAA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F6C27C-790D-4F4B-A643-729C9E782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B703E-4B85-4D89-AE0C-037E4AA668D0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081FDA1-1711-4775-8FFC-79089C54A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B371C9-2568-453C-9920-F7184F018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F2A5D-F50B-404D-89B9-86245E562F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820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D46A45A-07EF-427D-A23A-46231C2E16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6261C38-03C4-497E-A4EB-522D6D3812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20E3F5-F614-4F93-8678-E23420550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B703E-4B85-4D89-AE0C-037E4AA668D0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986433-DFEA-47F5-B87E-11A10FDB8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3A329E-3154-47F1-9B5B-3D1D087F1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F2A5D-F50B-404D-89B9-86245E562F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531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871CDA-6C2D-4D3F-80F6-CB6E6FDFF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D7979-0E70-48B4-A537-9795CBB5FFF2}" type="datetimeFigureOut">
              <a:rPr lang="ru-RU"/>
              <a:pPr>
                <a:defRPr/>
              </a:pPr>
              <a:t>13.04.2020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0AF2F2-F64E-45E5-A551-35F2C0E1D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D6DB00-ADD3-464A-B106-0F7C02387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934246-5ECB-4A2C-A9FC-4D0B20AC3CD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07199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865D4B-8A78-4267-BA18-737307490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06E0B-AA63-4662-8C16-0B7CF0A9FB2E}" type="datetimeFigureOut">
              <a:rPr lang="ru-RU"/>
              <a:pPr>
                <a:defRPr/>
              </a:pPr>
              <a:t>13.04.2020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B832B0-D162-4949-8E17-CDA0B12D8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F36E49-3138-443A-A74B-642443855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91EF4E-CAF4-4B4F-AD22-2CB4010E01D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868640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B65CAE-0599-4AAA-9E3F-559EA81E2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018CD-70C0-4BEF-812F-F1714AFEA0F4}" type="datetimeFigureOut">
              <a:rPr lang="ru-RU"/>
              <a:pPr>
                <a:defRPr/>
              </a:pPr>
              <a:t>13.04.2020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7C58BB-C841-476C-9FB8-9F579DAB9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D729F51-C975-490E-90DF-BB5A446C8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BDF554-C0C1-47A1-A716-314B37F564F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493162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275C82F2-EF2F-4992-AA43-CE9766322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E80FE3-17E4-439F-9598-C9A6D28DB864}" type="datetimeFigureOut">
              <a:rPr lang="ru-RU"/>
              <a:pPr>
                <a:defRPr/>
              </a:pPr>
              <a:t>13.04.2020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50EF1CDB-2BE7-48DE-BC85-C7CB3BEB8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5A01B15C-D540-4AC7-910D-369017E4A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220F98-A840-471C-9BD6-7BE5E4A0CF7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299930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25EC29B7-D038-4DD2-82DC-6C75202FF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1197EC-C7F9-48AB-8714-56A744A138D3}" type="datetimeFigureOut">
              <a:rPr lang="ru-RU"/>
              <a:pPr>
                <a:defRPr/>
              </a:pPr>
              <a:t>13.04.2020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161C38DF-F556-4E53-8A8F-49F387278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BAFFA2AD-F57C-4949-B550-99B56BA15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4B2D26-BCB4-47D6-83B3-441C7949108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818731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3704B743-5D5E-4ED8-ADF3-F16631EDD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23D9AD-1326-4AC7-86DC-69F82DC56A79}" type="datetimeFigureOut">
              <a:rPr lang="ru-RU"/>
              <a:pPr>
                <a:defRPr/>
              </a:pPr>
              <a:t>13.04.2020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3BCF90C1-6D3A-40BC-A4CE-1E56A79A3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83A62E43-FB7F-41DF-BF13-DF612622C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0BC28B-F048-46AA-A935-90AC36BC29C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713297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CE903BE0-3640-4415-BBFA-8E7BB11B0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4FE02B-8CC5-4B0E-82B7-C49FD4542447}" type="datetimeFigureOut">
              <a:rPr lang="ru-RU"/>
              <a:pPr>
                <a:defRPr/>
              </a:pPr>
              <a:t>13.04.2020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AB2A1884-7F27-427A-8B7C-5FB3335A8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A83946C9-19AF-466F-B57F-2309C68F3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83FEE5-D590-4A11-8DC9-9FBB60E1A4C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393379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6A31ACA4-2A99-4E12-B724-92030087F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61AC1-06DD-473C-8F61-9DE8B3C63932}" type="datetimeFigureOut">
              <a:rPr lang="ru-RU"/>
              <a:pPr>
                <a:defRPr/>
              </a:pPr>
              <a:t>13.04.2020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FE93DA83-AB79-4E10-BAD9-FA5094479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CC299C31-E0A7-400C-8E10-F7E558F43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3AD0D0-2298-46C9-98D1-3AA6F03629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65373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6C5D50-A70B-4114-BE73-2D2CAFB26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356B271-5165-4A22-A130-FA62A285BA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15A883-DA67-4DE3-AA99-4EEAA760E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B703E-4B85-4D89-AE0C-037E4AA668D0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AF74DF7-A2EF-45CA-8590-EFC628204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C7AF8D-954E-4C14-8D73-7A3FAA888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F2A5D-F50B-404D-89B9-86245E562F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0380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4A02F4AA-895D-4534-BEF4-F2C1CFEEE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ACFB74-E2C9-460F-8DD3-6ABDCC9A3038}" type="datetimeFigureOut">
              <a:rPr lang="ru-RU"/>
              <a:pPr>
                <a:defRPr/>
              </a:pPr>
              <a:t>13.04.2020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3956EEAB-0C5E-48B8-92FE-2AA2203C5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55D84907-ABEF-4C95-9525-74E03E94C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389B9F-E1C3-4110-A7E2-EFE5FC57371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13083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41E82D7-C1D1-4C84-9813-8FDB1425C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D8DFED-908B-4225-90F5-644A3A677923}" type="datetimeFigureOut">
              <a:rPr lang="ru-RU"/>
              <a:pPr>
                <a:defRPr/>
              </a:pPr>
              <a:t>13.04.2020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F71C63C-04D9-40A2-8201-F9B16B1EF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A592D2-1CE2-4923-9610-A2EC28423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B28E3E-B362-47C8-9EA3-E1B203E197B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044034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EF213D-F251-4A54-91C6-05704BE9A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54491-3045-4D11-86FD-FD08352517CF}" type="datetimeFigureOut">
              <a:rPr lang="ru-RU"/>
              <a:pPr>
                <a:defRPr/>
              </a:pPr>
              <a:t>13.04.2020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7B5262-D24D-4CF0-9A73-D14DF1313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A36955-2C29-4A3C-AEF2-F6F5E3052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2C460D-FE5D-405F-8D86-F95E12CFEDD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81441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6A8D0E-4FA2-466B-8E41-1DC8C64AC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476B65B-71FC-495B-9BEE-B0A180F0C7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E68D9B-3D3F-4136-B00A-CD0705B4D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B703E-4B85-4D89-AE0C-037E4AA668D0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11E9C49-E25B-4E55-BD04-892012E14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12A116-F76C-472E-A13C-C19B731CB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F2A5D-F50B-404D-89B9-86245E562F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376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344621-2750-4EBA-BB3F-4AE0F1BB4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881D7B-43C7-4CD7-88BA-2EB6EC25A3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B8A87E5-A822-48EF-87BC-32F5E0283D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22BB95A-DC46-438D-9B97-B6BEC11EE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B703E-4B85-4D89-AE0C-037E4AA668D0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AE98943-4901-46E5-ADB3-1AB3F3BE1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6C582D-3A11-4EA6-B04A-0B44433FD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F2A5D-F50B-404D-89B9-86245E562F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7274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5AFC62-0BBA-4C89-BA0A-F863B1B9F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5943463-0048-4811-AD50-3578E29431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34E5513-BE97-4992-8CAF-7F63850BC7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A95701A-5217-4E70-88F3-06DB5A2927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C73850E-6C3B-4367-B264-3916050093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1F14951-A622-4F91-9984-2FACF6EF0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B703E-4B85-4D89-AE0C-037E4AA668D0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9117390-DCF5-42D3-A4B6-079D28C6D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30DE6B5-D483-4BDA-91C8-E82182333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F2A5D-F50B-404D-89B9-86245E562F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981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17BD74-971A-4CE0-AD0C-DEEB21791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C1E2B82-6A3A-4599-9512-44D47ABA3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B703E-4B85-4D89-AE0C-037E4AA668D0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4EB1A3F-6E4D-4130-B046-0382AE80E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BB164A6-9443-4E6B-837C-2180E7389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F2A5D-F50B-404D-89B9-86245E562F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87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89B5F8A-AE26-473B-98CA-EABF160D0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B703E-4B85-4D89-AE0C-037E4AA668D0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25BE5B8-9974-463E-A969-DC5F9D245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1908EBC-91B0-4160-ADC3-8594CF22C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F2A5D-F50B-404D-89B9-86245E562F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636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BA56FB-B8B4-4302-93DE-41C64BF9B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15BF56-F0DB-4C4E-84BD-E34B2CE4FA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0355D28-A7E3-4392-94D1-B716556C86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30896B-6816-4DF5-ACC1-B08207249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B703E-4B85-4D89-AE0C-037E4AA668D0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593FB0D-226B-4058-AF8A-1C2DB44E5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43BD651-61E4-49AE-9FF3-F15D9237A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F2A5D-F50B-404D-89B9-86245E562F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10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3F0817-87BE-49D1-91F1-89C3A877B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97639FB-718B-46F9-92E7-2D66F061D0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5F86F0E-90B4-4D81-8E73-37B905C392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46BA434-1FB3-4FE2-9DA2-16813B88E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B703E-4B85-4D89-AE0C-037E4AA668D0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D4AF67D-7478-4DF0-8D5B-C92828E42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53FF4B4-8110-46ED-8924-42AAF5DF0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F2A5D-F50B-404D-89B9-86245E562F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840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20F94F-3103-4DFB-BF7A-854C279E5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940E4EB-2098-47A9-A8D1-B280FEA9C1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8FF3545-DF2A-4C03-A68E-48021F5F52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BB703E-4B85-4D89-AE0C-037E4AA668D0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69626D-4BD2-47B7-AFB4-F9B26F3CAA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DEB253-AF46-4FD3-A33C-D1E86233AE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F2A5D-F50B-404D-89B9-86245E562F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891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49412656-D74B-42AF-B1D8-E1430ADFB0C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B9393DCC-153E-4DBD-A12F-19978D20483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958521-35C8-4C43-BCB3-40DDEC4C94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45D6808-1B9B-4DA3-B927-ED3C0489B31B}" type="datetimeFigureOut">
              <a:rPr lang="ru-RU"/>
              <a:pPr>
                <a:defRPr/>
              </a:pPr>
              <a:t>13.04.2020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50A3614-4A2B-4D70-84FC-F2021906BE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F2C675-A9E6-40A1-8157-299EF9314C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F9683564-1698-427B-8EE1-4DEB0DE571E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49737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EDEACE-233B-44C2-9BC8-74D1B53F9B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Занятие по математике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DCA8E63-B3ED-42C6-903D-E47A638891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28373" y="5202238"/>
            <a:ext cx="9144000" cy="1655762"/>
          </a:xfrm>
        </p:spPr>
        <p:txBody>
          <a:bodyPr/>
          <a:lstStyle/>
          <a:p>
            <a:r>
              <a:rPr lang="ru-RU" dirty="0"/>
              <a:t>Подготовила: Воспитатель Ипатова Т В</a:t>
            </a:r>
          </a:p>
          <a:p>
            <a:r>
              <a:rPr lang="ru-RU" dirty="0"/>
              <a:t>Детский сад 148</a:t>
            </a:r>
          </a:p>
          <a:p>
            <a:r>
              <a:rPr lang="ru-RU" dirty="0" err="1"/>
              <a:t>г.Екатеринбург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23852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8197AC8-F811-4017-885B-DDA8689DCF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19327"/>
            <a:ext cx="7941501" cy="808015"/>
          </a:xfrm>
        </p:spPr>
        <p:txBody>
          <a:bodyPr/>
          <a:lstStyle/>
          <a:p>
            <a:r>
              <a:rPr lang="ru-RU" dirty="0"/>
              <a:t>Расставь матрешки от большей к меньшей</a:t>
            </a:r>
          </a:p>
        </p:txBody>
      </p:sp>
      <p:pic>
        <p:nvPicPr>
          <p:cNvPr id="1026" name="Picture 2" descr="Photo from album &quot;Матрёшки&quot; on | Матрешка, Куклы кокеши и ...">
            <a:extLst>
              <a:ext uri="{FF2B5EF4-FFF2-40B4-BE49-F238E27FC236}">
                <a16:creationId xmlns:a16="http://schemas.microsoft.com/office/drawing/2014/main" id="{289DAC46-731D-4A92-B3DF-9F7FBA32F1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726" y="1509457"/>
            <a:ext cx="2847561" cy="5029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Photo from album &quot;Матрёшки&quot; on | Матрешка, Куклы кокеши и ...">
            <a:extLst>
              <a:ext uri="{FF2B5EF4-FFF2-40B4-BE49-F238E27FC236}">
                <a16:creationId xmlns:a16="http://schemas.microsoft.com/office/drawing/2014/main" id="{024EA319-0FF5-4889-B9CB-3693C61D83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0967" y="2317515"/>
            <a:ext cx="2317315" cy="4092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hoto from album &quot;Матрёшки&quot; on | Матрешка, Куклы кокеши и ...">
            <a:extLst>
              <a:ext uri="{FF2B5EF4-FFF2-40B4-BE49-F238E27FC236}">
                <a16:creationId xmlns:a16="http://schemas.microsoft.com/office/drawing/2014/main" id="{62BD4A03-6430-4CF5-8400-C92ADF552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1482" y="2983642"/>
            <a:ext cx="1900326" cy="3356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hoto from album &quot;Матрёшки&quot; on | Матрешка, Куклы кокеши и ...">
            <a:extLst>
              <a:ext uri="{FF2B5EF4-FFF2-40B4-BE49-F238E27FC236}">
                <a16:creationId xmlns:a16="http://schemas.microsoft.com/office/drawing/2014/main" id="{2B51C574-460D-4668-931D-39927FF096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959" y="3873717"/>
            <a:ext cx="1436188" cy="2536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7235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1.48148E-6 L 0.20847 0.04004 C 0.25183 0.04907 0.31706 0.05393 0.38542 0.05393 C 0.46315 0.05393 0.52552 0.04907 0.56888 0.04004 L 0.77748 1.48148E-6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867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4.44444E-6 L -0.06276 0.04004 C -0.07578 0.04907 -0.09531 0.05393 -0.11588 0.05393 C -0.13919 0.05393 -0.15794 0.04907 -0.17096 0.04004 L -0.23359 4.44444E-6 " pathEditMode="relative" rAng="0" ptsTypes="AAAAA">
                                      <p:cBhvr>
                                        <p:cTn id="1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80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0.04954 L -0.07552 -0.00949 C -0.09128 -0.00046 -0.11511 0.0044 -0.13998 0.0044 C -0.16836 0.0044 -0.19115 -0.00046 -0.2069 -0.00949 L -0.28282 -0.04954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67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89046E-17 2.22222E-6 L -0.06471 0.04004 C -0.07812 0.04907 -0.09844 0.05393 -0.11966 0.05393 C -0.14375 0.05393 -0.16315 0.04907 -0.17656 0.04004 L -0.24115 2.22222E-6 " pathEditMode="relative" rAng="0" ptsTypes="AAA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57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C04BD2D-B1E5-4C20-AC43-7659154777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899" y="178597"/>
            <a:ext cx="9520825" cy="1117991"/>
          </a:xfrm>
        </p:spPr>
        <p:txBody>
          <a:bodyPr/>
          <a:lstStyle/>
          <a:p>
            <a:r>
              <a:rPr lang="ru-RU" dirty="0"/>
              <a:t>Разложи картинки по величине</a:t>
            </a:r>
          </a:p>
        </p:txBody>
      </p:sp>
      <p:pic>
        <p:nvPicPr>
          <p:cNvPr id="4" name="Picture 7" descr="МБДОУ детский сад 33 &quot;Солнышко&quot; г. Гуково - Для воспитателей детских садов - Мааам.ру">
            <a:extLst>
              <a:ext uri="{FF2B5EF4-FFF2-40B4-BE49-F238E27FC236}">
                <a16:creationId xmlns:a16="http://schemas.microsoft.com/office/drawing/2014/main" id="{735B955A-6CDD-4E80-B990-5909CEE3ED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2" t="9067" r="10262" b="9267"/>
          <a:stretch>
            <a:fillRect/>
          </a:stretch>
        </p:blipFill>
        <p:spPr bwMode="auto">
          <a:xfrm>
            <a:off x="362211" y="737592"/>
            <a:ext cx="3162104" cy="3085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1" descr="Картинки с надписями Комплементы, Картинки с надписями Ты прелесть!">
            <a:extLst>
              <a:ext uri="{FF2B5EF4-FFF2-40B4-BE49-F238E27FC236}">
                <a16:creationId xmlns:a16="http://schemas.microsoft.com/office/drawing/2014/main" id="{BFCCF340-304B-461F-A01E-F137604916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9891" y="4022576"/>
            <a:ext cx="3345304" cy="2617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В 5 раз повышается штраф за отсутствие спецкресел для перевозки детей в машине Хроника дня ГАИ РУ">
            <a:extLst>
              <a:ext uri="{FF2B5EF4-FFF2-40B4-BE49-F238E27FC236}">
                <a16:creationId xmlns:a16="http://schemas.microsoft.com/office/drawing/2014/main" id="{75347BD8-5559-462B-8148-EE089F0389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1254" y="1121530"/>
            <a:ext cx="2142995" cy="2294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МБДОУ детский сад 33 &quot;Солнышко&quot; г. Гуково - Для воспитателей детских садов - Мааам.ру">
            <a:extLst>
              <a:ext uri="{FF2B5EF4-FFF2-40B4-BE49-F238E27FC236}">
                <a16:creationId xmlns:a16="http://schemas.microsoft.com/office/drawing/2014/main" id="{618B5815-2926-4224-B530-243A6FBD9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2" t="9067" r="10262" b="9267"/>
          <a:stretch>
            <a:fillRect/>
          </a:stretch>
        </p:blipFill>
        <p:spPr bwMode="auto">
          <a:xfrm>
            <a:off x="871766" y="4382336"/>
            <a:ext cx="2142994" cy="2091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 descr="Картинки с надписями Комплементы, Картинки с надписями Ты прелесть!">
            <a:extLst>
              <a:ext uri="{FF2B5EF4-FFF2-40B4-BE49-F238E27FC236}">
                <a16:creationId xmlns:a16="http://schemas.microsoft.com/office/drawing/2014/main" id="{F53CF49C-2421-4E96-8F1F-495CCFF514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565" y="1296588"/>
            <a:ext cx="2484990" cy="194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5" descr="В 5 раз повышается штраф за отсутствие спецкресел для перевозки детей в машине Хроника дня ГАИ РУ">
            <a:extLst>
              <a:ext uri="{FF2B5EF4-FFF2-40B4-BE49-F238E27FC236}">
                <a16:creationId xmlns:a16="http://schemas.microsoft.com/office/drawing/2014/main" id="{2398C411-8046-4026-AB31-6C68553603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049" y="3714713"/>
            <a:ext cx="3025775" cy="2925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5140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2.96296E-6 L -0.00508 0.4724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" y="2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11111E-6 L 0.0039 -0.4027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" y="-20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2.96296E-6 L 0.00052 0.4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2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4.81481E-6 L 0.0082 -0.4465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1" y="-2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Рисунок 1" descr="vremy_sutok_dly_detey.jpg">
            <a:extLst>
              <a:ext uri="{FF2B5EF4-FFF2-40B4-BE49-F238E27FC236}">
                <a16:creationId xmlns:a16="http://schemas.microsoft.com/office/drawing/2014/main" id="{6B2E3ADD-D685-4409-B865-08C69EA5D2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0960" y="186951"/>
            <a:ext cx="7064678" cy="6484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Прямоугольник 2">
            <a:extLst>
              <a:ext uri="{FF2B5EF4-FFF2-40B4-BE49-F238E27FC236}">
                <a16:creationId xmlns:a16="http://schemas.microsoft.com/office/drawing/2014/main" id="{B5297A27-8A67-4CE6-92B7-498EA4699C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208" y="378936"/>
            <a:ext cx="501697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хочу Вам объяснить, </a:t>
            </a:r>
            <a:br>
              <a:rPr lang="ru-RU" alt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на части день делить. </a:t>
            </a:r>
            <a:br>
              <a:rPr lang="ru-RU" alt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может по часам </a:t>
            </a:r>
            <a:br>
              <a:rPr lang="ru-RU" alt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дня увидеть сам.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6" descr="2_01.jpg">
            <a:extLst>
              <a:ext uri="{FF2B5EF4-FFF2-40B4-BE49-F238E27FC236}">
                <a16:creationId xmlns:a16="http://schemas.microsoft.com/office/drawing/2014/main" id="{A90F29B8-4238-4D64-A118-B41E139F27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765176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Box 2">
            <a:extLst>
              <a:ext uri="{FF2B5EF4-FFF2-40B4-BE49-F238E27FC236}">
                <a16:creationId xmlns:a16="http://schemas.microsoft.com/office/drawing/2014/main" id="{BF7B908F-4DD6-4297-90B9-EC1F64E29C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6939" y="0"/>
            <a:ext cx="262572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8000">
                <a:solidFill>
                  <a:prstClr val="black"/>
                </a:solidFill>
                <a:latin typeface="Monotype Corsiva" panose="03010101010201010101" pitchFamily="66" charset="0"/>
              </a:rPr>
              <a:t>Утро </a:t>
            </a:r>
          </a:p>
        </p:txBody>
      </p:sp>
      <p:sp>
        <p:nvSpPr>
          <p:cNvPr id="5124" name="Прямоугольник 3">
            <a:extLst>
              <a:ext uri="{FF2B5EF4-FFF2-40B4-BE49-F238E27FC236}">
                <a16:creationId xmlns:a16="http://schemas.microsoft.com/office/drawing/2014/main" id="{5A9BFC7A-2CAB-4A43-991E-19E4B90FAB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2038" y="1"/>
            <a:ext cx="579596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Утром солнышко встает, за окошком рассветет. </a:t>
            </a:r>
            <a:br>
              <a:rPr lang="ru-RU" altLang="ru-RU" sz="20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Просыпайся, детвора, на зарядку всем пора</a:t>
            </a:r>
            <a:r>
              <a:rPr lang="ru-RU" altLang="ru-RU" sz="2800" b="1">
                <a:solidFill>
                  <a:prstClr val="black"/>
                </a:solidFill>
                <a:latin typeface="Monotype Corsiva" panose="03010101010201010101" pitchFamily="66" charset="0"/>
              </a:rPr>
              <a:t>!</a:t>
            </a:r>
            <a:endParaRPr lang="ru-RU" altLang="ru-RU" sz="2800">
              <a:solidFill>
                <a:prstClr val="black"/>
              </a:solidFill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Box 2">
            <a:extLst>
              <a:ext uri="{FF2B5EF4-FFF2-40B4-BE49-F238E27FC236}">
                <a16:creationId xmlns:a16="http://schemas.microsoft.com/office/drawing/2014/main" id="{78B584F7-7970-4388-918A-4621E94194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9" y="-171450"/>
            <a:ext cx="23653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8000">
                <a:solidFill>
                  <a:prstClr val="black"/>
                </a:solidFill>
                <a:latin typeface="Monotype Corsiva" panose="03010101010201010101" pitchFamily="66" charset="0"/>
              </a:rPr>
              <a:t>День</a:t>
            </a:r>
            <a:r>
              <a:rPr lang="ru-RU" altLang="ru-RU" sz="8000" b="1">
                <a:solidFill>
                  <a:prstClr val="black"/>
                </a:solidFill>
                <a:latin typeface="Monotype Corsiva" panose="03010101010201010101" pitchFamily="66" charset="0"/>
              </a:rPr>
              <a:t> </a:t>
            </a:r>
          </a:p>
        </p:txBody>
      </p:sp>
      <p:sp>
        <p:nvSpPr>
          <p:cNvPr id="6147" name="Прямоугольник 3">
            <a:extLst>
              <a:ext uri="{FF2B5EF4-FFF2-40B4-BE49-F238E27FC236}">
                <a16:creationId xmlns:a16="http://schemas.microsoft.com/office/drawing/2014/main" id="{55EDF5F6-A26E-4254-8FF6-4B9F450645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7576" y="1"/>
            <a:ext cx="59404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на улице светло, время полдника пришло. </a:t>
            </a:r>
            <a:br>
              <a:rPr lang="ru-RU" altLang="ru-RU" sz="20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гулять, играть идем, много дел бывает днем !</a:t>
            </a:r>
          </a:p>
        </p:txBody>
      </p:sp>
      <p:pic>
        <p:nvPicPr>
          <p:cNvPr id="6148" name="Рисунок 7" descr="b741b9f52f4fa0562a5d0f97a8f42e16.jpg">
            <a:extLst>
              <a:ext uri="{FF2B5EF4-FFF2-40B4-BE49-F238E27FC236}">
                <a16:creationId xmlns:a16="http://schemas.microsoft.com/office/drawing/2014/main" id="{5AFD8620-00B8-44BB-80C4-1EBF3D2C88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1052513"/>
            <a:ext cx="8642350" cy="55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1" descr="369214410fcf (1).jpg">
            <a:extLst>
              <a:ext uri="{FF2B5EF4-FFF2-40B4-BE49-F238E27FC236}">
                <a16:creationId xmlns:a16="http://schemas.microsoft.com/office/drawing/2014/main" id="{ECD88402-5CD5-4BB5-AC80-9A207AF88F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71760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6" descr="96060164_Risunok__31_.jpg">
            <a:extLst>
              <a:ext uri="{FF2B5EF4-FFF2-40B4-BE49-F238E27FC236}">
                <a16:creationId xmlns:a16="http://schemas.microsoft.com/office/drawing/2014/main" id="{122FD8AD-6D66-49DE-A2DE-82EE8946FB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981076"/>
            <a:ext cx="8534400" cy="561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Прямоугольник 2">
            <a:extLst>
              <a:ext uri="{FF2B5EF4-FFF2-40B4-BE49-F238E27FC236}">
                <a16:creationId xmlns:a16="http://schemas.microsoft.com/office/drawing/2014/main" id="{E7484C96-C43F-479C-BDAB-90D124820F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4339" y="1"/>
            <a:ext cx="62309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и солнышко садится, это вечер к нам стучится. </a:t>
            </a:r>
            <a:br>
              <a:rPr lang="ru-RU" altLang="ru-RU" sz="20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Вся семья вернется в дом, соберется за столом.</a:t>
            </a:r>
          </a:p>
        </p:txBody>
      </p:sp>
      <p:sp>
        <p:nvSpPr>
          <p:cNvPr id="6148" name="TextBox 3">
            <a:extLst>
              <a:ext uri="{FF2B5EF4-FFF2-40B4-BE49-F238E27FC236}">
                <a16:creationId xmlns:a16="http://schemas.microsoft.com/office/drawing/2014/main" id="{0F96B9D3-ED26-4D23-BF66-CB189B5702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1"/>
            <a:ext cx="239395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8000">
                <a:solidFill>
                  <a:prstClr val="black"/>
                </a:solidFill>
                <a:latin typeface="Monotype Corsiva" panose="03010101010201010101" pitchFamily="66" charset="0"/>
              </a:rPr>
              <a:t>Вечер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  <a:hlinkHover r:id="" action="ppaction://noaction"/>
            <a:extLst>
              <a:ext uri="{FF2B5EF4-FFF2-40B4-BE49-F238E27FC236}">
                <a16:creationId xmlns:a16="http://schemas.microsoft.com/office/drawing/2014/main" id="{2CEC19E3-4B13-408A-A0C5-246C57406052}"/>
              </a:ext>
            </a:extLst>
          </p:cNvPr>
          <p:cNvSpPr/>
          <p:nvPr/>
        </p:nvSpPr>
        <p:spPr>
          <a:xfrm>
            <a:off x="9882188" y="6143626"/>
            <a:ext cx="500062" cy="5000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5" descr="1383945145_www.radionetplus.ru-14.jpg">
            <a:extLst>
              <a:ext uri="{FF2B5EF4-FFF2-40B4-BE49-F238E27FC236}">
                <a16:creationId xmlns:a16="http://schemas.microsoft.com/office/drawing/2014/main" id="{BDF81286-5C61-45F2-802B-2197B0C758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1" y="908050"/>
            <a:ext cx="8067675" cy="570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Прямоугольник 2">
            <a:extLst>
              <a:ext uri="{FF2B5EF4-FFF2-40B4-BE49-F238E27FC236}">
                <a16:creationId xmlns:a16="http://schemas.microsoft.com/office/drawing/2014/main" id="{EC112754-0FF0-4BFB-91ED-2A54A1C5D0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1313" y="115889"/>
            <a:ext cx="60896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закончился давно. На дворе совсем темно. </a:t>
            </a:r>
            <a:br>
              <a:rPr lang="ru-RU" altLang="ru-RU" sz="20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Ночь приходит. Нам она доброго желает сна.</a:t>
            </a:r>
          </a:p>
        </p:txBody>
      </p:sp>
      <p:sp>
        <p:nvSpPr>
          <p:cNvPr id="7172" name="TextBox 3">
            <a:extLst>
              <a:ext uri="{FF2B5EF4-FFF2-40B4-BE49-F238E27FC236}">
                <a16:creationId xmlns:a16="http://schemas.microsoft.com/office/drawing/2014/main" id="{9F76FD05-85B8-4689-AF39-EBDC81F644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60351"/>
            <a:ext cx="23764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8000">
                <a:solidFill>
                  <a:prstClr val="black"/>
                </a:solidFill>
                <a:latin typeface="Monotype Corsiva" panose="03010101010201010101" pitchFamily="66" charset="0"/>
              </a:rPr>
              <a:t>Ночь</a:t>
            </a:r>
            <a:r>
              <a:rPr lang="ru-RU" altLang="ru-RU" sz="8000">
                <a:solidFill>
                  <a:prstClr val="white"/>
                </a:solidFill>
                <a:latin typeface="Monotype Corsiva" panose="03010101010201010101" pitchFamily="66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1" descr="img10.jpg">
            <a:extLst>
              <a:ext uri="{FF2B5EF4-FFF2-40B4-BE49-F238E27FC236}">
                <a16:creationId xmlns:a16="http://schemas.microsoft.com/office/drawing/2014/main" id="{9CBD5D07-0A58-4287-ADB6-3BE4043932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9" y="260350"/>
            <a:ext cx="8131175" cy="628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B6A7D93-4F07-49D0-A771-D0DC0B34C4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6267" y="1690688"/>
            <a:ext cx="4940473" cy="3609127"/>
          </a:xfrm>
        </p:spPr>
        <p:txBody>
          <a:bodyPr/>
          <a:lstStyle/>
          <a:p>
            <a:pPr marL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 здоровье сохранить,</a:t>
            </a:r>
            <a:endParaRPr lang="ru-RU" alt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 свой укрепить.</a:t>
            </a:r>
            <a:endParaRPr lang="ru-RU" alt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Знает вся моя семья</a:t>
            </a:r>
            <a:endParaRPr lang="ru-RU" alt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быть режим у дня…</a:t>
            </a:r>
            <a:endParaRPr lang="ru-RU" alt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55D588F-9B32-4C01-AD2A-302E567944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48" y="0"/>
            <a:ext cx="579951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2849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EAA392-9FFB-4781-A2CC-44A4C4247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/>
              <a:t>Цели: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9F6EDF-9830-4DBC-8BFB-F02EC4066A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973844" cy="4667250"/>
          </a:xfrm>
        </p:spPr>
        <p:txBody>
          <a:bodyPr/>
          <a:lstStyle/>
          <a:p>
            <a:r>
              <a:rPr lang="ru-RU" dirty="0"/>
              <a:t>Закреплять навыки количественного и порядкового счета в пределах 5, учить отвечать на вопросы «Сколько?», «Который по счету?»..;</a:t>
            </a:r>
          </a:p>
          <a:p>
            <a:r>
              <a:rPr lang="ru-RU" dirty="0"/>
              <a:t>Совершенствовать умение сравнивать предметы по величине;</a:t>
            </a:r>
          </a:p>
          <a:p>
            <a:r>
              <a:rPr lang="ru-RU" dirty="0"/>
              <a:t>Совершенствовать умение устанавливать последовательность частей суток: утро, день, вечер, ночь.</a:t>
            </a:r>
          </a:p>
        </p:txBody>
      </p:sp>
    </p:spTree>
    <p:extLst>
      <p:ext uri="{BB962C8B-B14F-4D97-AF65-F5344CB8AC3E}">
        <p14:creationId xmlns:p14="http://schemas.microsoft.com/office/powerpoint/2010/main" val="3045414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9F4F994-68E1-4C8A-88AE-DBC3BB2A32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34820"/>
            <a:ext cx="3227387" cy="1030309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Определи на картинке время суток</a:t>
            </a:r>
          </a:p>
        </p:txBody>
      </p:sp>
      <p:pic>
        <p:nvPicPr>
          <p:cNvPr id="4" name="Рисунок 1" descr="49673_html_m7802000.jpg">
            <a:extLst>
              <a:ext uri="{FF2B5EF4-FFF2-40B4-BE49-F238E27FC236}">
                <a16:creationId xmlns:a16="http://schemas.microsoft.com/office/drawing/2014/main" id="{837F3FA0-C470-4E73-A080-ED54577012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387" y="0"/>
            <a:ext cx="8964613" cy="674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01163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Прямоугольник 1">
            <a:extLst>
              <a:ext uri="{FF2B5EF4-FFF2-40B4-BE49-F238E27FC236}">
                <a16:creationId xmlns:a16="http://schemas.microsoft.com/office/drawing/2014/main" id="{DA94BC00-B682-4A12-B934-9E268D8E57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340" y="398136"/>
            <a:ext cx="457200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проснулось в небе солнце,</a:t>
            </a:r>
            <a:b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Заглянуло к нам в оконце.</a:t>
            </a:r>
            <a:b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Петушок горланит мудро,</a:t>
            </a:r>
            <a:b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Возвещая: «Это…»</a:t>
            </a:r>
            <a:b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(Утро)</a:t>
            </a:r>
          </a:p>
        </p:txBody>
      </p:sp>
      <p:pic>
        <p:nvPicPr>
          <p:cNvPr id="3" name="Рисунок 2" descr="загруженное.jpg">
            <a:extLst>
              <a:ext uri="{FF2B5EF4-FFF2-40B4-BE49-F238E27FC236}">
                <a16:creationId xmlns:a16="http://schemas.microsoft.com/office/drawing/2014/main" id="{DCBAA19B-E2DC-4D13-BFEE-44EB59D80F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335" y="1013108"/>
            <a:ext cx="7015876" cy="5632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Прямоугольник 1">
            <a:extLst>
              <a:ext uri="{FF2B5EF4-FFF2-40B4-BE49-F238E27FC236}">
                <a16:creationId xmlns:a16="http://schemas.microsoft.com/office/drawing/2014/main" id="{670BDCF5-743D-4597-8D66-258733435D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636" y="308324"/>
            <a:ext cx="4859338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Солнце ярко осветило</a:t>
            </a:r>
            <a:b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Землю, всё позолотило.</a:t>
            </a:r>
            <a:b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Оно сияет и блестит,</a:t>
            </a:r>
            <a:b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 лениться не велит.</a:t>
            </a:r>
            <a:b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(День) </a:t>
            </a:r>
            <a:br>
              <a:rPr lang="ru-RU" altLang="ru-RU" dirty="0">
                <a:solidFill>
                  <a:prstClr val="black"/>
                </a:solidFill>
              </a:rPr>
            </a:br>
            <a:endParaRPr lang="ru-RU" altLang="ru-RU" dirty="0">
              <a:solidFill>
                <a:prstClr val="black"/>
              </a:solidFill>
            </a:endParaRPr>
          </a:p>
        </p:txBody>
      </p:sp>
      <p:pic>
        <p:nvPicPr>
          <p:cNvPr id="5" name="Рисунок 4" descr="c49b96c36047_png(1).jpg">
            <a:extLst>
              <a:ext uri="{FF2B5EF4-FFF2-40B4-BE49-F238E27FC236}">
                <a16:creationId xmlns:a16="http://schemas.microsoft.com/office/drawing/2014/main" id="{1F20CF01-95CC-44F1-8467-302662B6E8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647" y="908207"/>
            <a:ext cx="6567313" cy="5400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Прямоугольник 1">
            <a:extLst>
              <a:ext uri="{FF2B5EF4-FFF2-40B4-BE49-F238E27FC236}">
                <a16:creationId xmlns:a16="http://schemas.microsoft.com/office/drawing/2014/main" id="{82CEFF9C-69DF-459B-A712-92668D808A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584" y="201439"/>
            <a:ext cx="4572000" cy="163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прошел. Садится солнце.</a:t>
            </a:r>
            <a:b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Сумрак медленно крадется.</a:t>
            </a:r>
            <a:b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Зажигайте лампы, свечи —</a:t>
            </a:r>
            <a:b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Наступает темный... </a:t>
            </a:r>
            <a:b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(Вечер)</a:t>
            </a:r>
          </a:p>
        </p:txBody>
      </p:sp>
      <p:pic>
        <p:nvPicPr>
          <p:cNvPr id="6" name="Рисунок 5" descr="main_351763_original.jpg">
            <a:extLst>
              <a:ext uri="{FF2B5EF4-FFF2-40B4-BE49-F238E27FC236}">
                <a16:creationId xmlns:a16="http://schemas.microsoft.com/office/drawing/2014/main" id="{2B9D19CD-0818-43E5-AF0A-C9A20BB6DE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3549" y="744843"/>
            <a:ext cx="6853206" cy="5911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Прямоугольник 1">
            <a:extLst>
              <a:ext uri="{FF2B5EF4-FFF2-40B4-BE49-F238E27FC236}">
                <a16:creationId xmlns:a16="http://schemas.microsoft.com/office/drawing/2014/main" id="{D9ED8B63-B723-46B1-B3C9-8B5F1323D6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565" y="157161"/>
            <a:ext cx="457200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небе звездочки горят, </a:t>
            </a:r>
            <a:b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речке струйки говорят, </a:t>
            </a:r>
            <a:b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нам в окно луна глядит, </a:t>
            </a:r>
            <a:b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Нашим деткам спать велит. </a:t>
            </a:r>
            <a:b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(Ночь) </a:t>
            </a:r>
          </a:p>
        </p:txBody>
      </p:sp>
      <p:pic>
        <p:nvPicPr>
          <p:cNvPr id="5" name="Рисунок 4" descr="1383945145_www.radionetplus.ru-14.jpg">
            <a:extLst>
              <a:ext uri="{FF2B5EF4-FFF2-40B4-BE49-F238E27FC236}">
                <a16:creationId xmlns:a16="http://schemas.microsoft.com/office/drawing/2014/main" id="{8DCA9015-2EFB-431B-8A26-395A633755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9618" y="918511"/>
            <a:ext cx="7963399" cy="5628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img-fotki.yandex.ru/get/5908/kur-valentina.13d/0_8e761_70699186_XL">
            <a:extLst>
              <a:ext uri="{FF2B5EF4-FFF2-40B4-BE49-F238E27FC236}">
                <a16:creationId xmlns:a16="http://schemas.microsoft.com/office/drawing/2014/main" id="{BD0FF69D-59F5-40D4-B764-4A6AAB8800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Прямоугольник 2">
            <a:extLst>
              <a:ext uri="{FF2B5EF4-FFF2-40B4-BE49-F238E27FC236}">
                <a16:creationId xmlns:a16="http://schemas.microsoft.com/office/drawing/2014/main" id="{CCE53EAD-5B15-4417-8CFF-1ADA456DA9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5500" y="214313"/>
            <a:ext cx="3189288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8800" b="1">
                <a:solidFill>
                  <a:srgbClr val="0070C0"/>
                </a:solidFill>
                <a:latin typeface="Monotype Corsiva" panose="03010101010201010101" pitchFamily="66" charset="0"/>
              </a:rPr>
              <a:t>Сутки </a:t>
            </a:r>
            <a:endParaRPr lang="ru-RU" altLang="ru-RU" sz="8800">
              <a:solidFill>
                <a:srgbClr val="0070C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FC13EF-74F7-4707-929B-A82192D7B5F6}"/>
              </a:ext>
            </a:extLst>
          </p:cNvPr>
          <p:cNvSpPr txBox="1"/>
          <p:nvPr/>
        </p:nvSpPr>
        <p:spPr>
          <a:xfrm>
            <a:off x="1809751" y="2000251"/>
            <a:ext cx="5002213" cy="70802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>
                <a:solidFill>
                  <a:srgbClr val="FFFF00"/>
                </a:solidFill>
                <a:latin typeface="Monotype Corsiva" pitchFamily="66" charset="0"/>
              </a:rPr>
              <a:t>Когда мы просыпаемся?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C75A3D-BB20-4B0E-827C-34A001E12620}"/>
              </a:ext>
            </a:extLst>
          </p:cNvPr>
          <p:cNvSpPr txBox="1"/>
          <p:nvPr/>
        </p:nvSpPr>
        <p:spPr>
          <a:xfrm>
            <a:off x="1809750" y="2714626"/>
            <a:ext cx="3709988" cy="70802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>
                <a:solidFill>
                  <a:srgbClr val="FFFF00"/>
                </a:solidFill>
                <a:latin typeface="Monotype Corsiva" pitchFamily="66" charset="0"/>
              </a:rPr>
              <a:t>Когда мы гуляем?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8F0A0B-1FF1-4D3B-A693-318CF2337268}"/>
              </a:ext>
            </a:extLst>
          </p:cNvPr>
          <p:cNvSpPr txBox="1"/>
          <p:nvPr/>
        </p:nvSpPr>
        <p:spPr>
          <a:xfrm>
            <a:off x="1809751" y="3429001"/>
            <a:ext cx="6811963" cy="70802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>
                <a:solidFill>
                  <a:srgbClr val="FFFF00"/>
                </a:solidFill>
                <a:latin typeface="Monotype Corsiva" pitchFamily="66" charset="0"/>
              </a:rPr>
              <a:t>Когда вся семья собирается дома?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216BAA-DFE4-4790-B62B-D18F636B6B8A}"/>
              </a:ext>
            </a:extLst>
          </p:cNvPr>
          <p:cNvSpPr txBox="1"/>
          <p:nvPr/>
        </p:nvSpPr>
        <p:spPr>
          <a:xfrm>
            <a:off x="1809751" y="4143376"/>
            <a:ext cx="3344863" cy="70802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>
                <a:solidFill>
                  <a:srgbClr val="FFFF00"/>
                </a:solidFill>
                <a:latin typeface="Monotype Corsiva" pitchFamily="66" charset="0"/>
              </a:rPr>
              <a:t>Когда мы спим?</a:t>
            </a:r>
          </a:p>
        </p:txBody>
      </p:sp>
      <p:pic>
        <p:nvPicPr>
          <p:cNvPr id="10" name="Picture 18" descr="http://cdn-write.demandstudios.com/upload/2000/400/10/5/2415.gif">
            <a:extLst>
              <a:ext uri="{FF2B5EF4-FFF2-40B4-BE49-F238E27FC236}">
                <a16:creationId xmlns:a16="http://schemas.microsoft.com/office/drawing/2014/main" id="{E935C5F7-7D8D-4BF9-B93F-B234A4086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0" y="785813"/>
            <a:ext cx="4286250" cy="353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2" descr="http://img-fotki.yandex.ru/get/5906/enik2217.36/0_65388_4a71c88b_XL">
            <a:extLst>
              <a:ext uri="{FF2B5EF4-FFF2-40B4-BE49-F238E27FC236}">
                <a16:creationId xmlns:a16="http://schemas.microsoft.com/office/drawing/2014/main" id="{9DD71B0D-77BB-420D-B06C-FD3F38997E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939" y="428626"/>
            <a:ext cx="4714875" cy="337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0" descr="http://s11.radikal.ru/i184/1008/bb/ecd1e74c8d02.png">
            <a:extLst>
              <a:ext uri="{FF2B5EF4-FFF2-40B4-BE49-F238E27FC236}">
                <a16:creationId xmlns:a16="http://schemas.microsoft.com/office/drawing/2014/main" id="{4820BFDD-22FC-4F9A-A3F4-8270D80B4B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476" y="4000500"/>
            <a:ext cx="204152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Улыбающееся лицо 12">
            <a:extLst>
              <a:ext uri="{FF2B5EF4-FFF2-40B4-BE49-F238E27FC236}">
                <a16:creationId xmlns:a16="http://schemas.microsoft.com/office/drawing/2014/main" id="{E71FCDE9-440B-4E38-B7E6-71C182249C80}"/>
              </a:ext>
            </a:extLst>
          </p:cNvPr>
          <p:cNvSpPr/>
          <p:nvPr/>
        </p:nvSpPr>
        <p:spPr>
          <a:xfrm>
            <a:off x="1738314" y="5572125"/>
            <a:ext cx="357187" cy="357188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Молния 14">
            <a:extLst>
              <a:ext uri="{FF2B5EF4-FFF2-40B4-BE49-F238E27FC236}">
                <a16:creationId xmlns:a16="http://schemas.microsoft.com/office/drawing/2014/main" id="{CAC0257B-A64B-402A-9F4B-1D9AFD73D2D9}"/>
              </a:ext>
            </a:extLst>
          </p:cNvPr>
          <p:cNvSpPr/>
          <p:nvPr/>
        </p:nvSpPr>
        <p:spPr>
          <a:xfrm>
            <a:off x="2238375" y="5643563"/>
            <a:ext cx="357188" cy="285750"/>
          </a:xfrm>
          <a:prstGeom prst="lightningBol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 nodeType="clickPar">
                      <p:stCondLst>
                        <p:cond delay="0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 nodeType="clickPar">
                      <p:stCondLst>
                        <p:cond delay="0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  <p:bldP spid="7" grpId="0" animBg="1"/>
      <p:bldP spid="7" grpId="1" animBg="1"/>
      <p:bldP spid="7" grpId="2" animBg="1"/>
      <p:bldP spid="8" grpId="0" animBg="1"/>
      <p:bldP spid="8" grpId="1" animBg="1"/>
      <p:bldP spid="8" grpId="2" animBg="1"/>
      <p:bldP spid="9" grpId="0" animBg="1"/>
      <p:bldP spid="9" grpId="1" animBg="1"/>
      <p:bldP spid="9" grpId="2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4A95F5-952B-4B2E-9FA6-C4B262A775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EDD811-E8CE-4FA9-A435-CF3DC1A6A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16" y="0"/>
            <a:ext cx="10515600" cy="1325563"/>
          </a:xfrm>
        </p:spPr>
        <p:txBody>
          <a:bodyPr>
            <a:normAutofit/>
          </a:bodyPr>
          <a:lstStyle/>
          <a:p>
            <a:r>
              <a:rPr lang="ru-RU" sz="7200" b="1" i="1" dirty="0">
                <a:solidFill>
                  <a:srgbClr val="FF0000"/>
                </a:solidFill>
              </a:rPr>
              <a:t>Молодец!</a:t>
            </a:r>
          </a:p>
        </p:txBody>
      </p:sp>
    </p:spTree>
    <p:extLst>
      <p:ext uri="{BB962C8B-B14F-4D97-AF65-F5344CB8AC3E}">
        <p14:creationId xmlns:p14="http://schemas.microsoft.com/office/powerpoint/2010/main" val="2536070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B92A5CB-83C1-4C7B-843F-F6F32E3D28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203" y="225468"/>
            <a:ext cx="7829811" cy="1756820"/>
          </a:xfrm>
        </p:spPr>
        <p:txBody>
          <a:bodyPr/>
          <a:lstStyle/>
          <a:p>
            <a:r>
              <a:rPr lang="ru-RU" dirty="0"/>
              <a:t>Сколько цветочков нужно облететь пчелке?</a:t>
            </a:r>
          </a:p>
        </p:txBody>
      </p:sp>
      <p:pic>
        <p:nvPicPr>
          <p:cNvPr id="4" name="Picture 3" descr="img065">
            <a:extLst>
              <a:ext uri="{FF2B5EF4-FFF2-40B4-BE49-F238E27FC236}">
                <a16:creationId xmlns:a16="http://schemas.microsoft.com/office/drawing/2014/main" id="{DC4C76B0-E8EA-4387-9054-CF9D79925B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32" y="771621"/>
            <a:ext cx="8580329" cy="5860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8772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700B763-F28E-46CB-A0CD-F280052D1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82" y="147137"/>
            <a:ext cx="7053197" cy="1280830"/>
          </a:xfrm>
        </p:spPr>
        <p:txBody>
          <a:bodyPr/>
          <a:lstStyle/>
          <a:p>
            <a:r>
              <a:rPr lang="ru-RU" dirty="0"/>
              <a:t>Сколько яблок на ветках висит? </a:t>
            </a:r>
          </a:p>
          <a:p>
            <a:r>
              <a:rPr lang="ru-RU" dirty="0"/>
              <a:t>Сколько на траве лежит?</a:t>
            </a:r>
          </a:p>
        </p:txBody>
      </p:sp>
      <p:pic>
        <p:nvPicPr>
          <p:cNvPr id="4" name="Picture 3" descr="img066">
            <a:extLst>
              <a:ext uri="{FF2B5EF4-FFF2-40B4-BE49-F238E27FC236}">
                <a16:creationId xmlns:a16="http://schemas.microsoft.com/office/drawing/2014/main" id="{CD920E88-78F9-4EFB-B213-EBE383F443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963" y="1187896"/>
            <a:ext cx="7978037" cy="5670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8577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470F403-64EA-4C0C-8E38-C29930C3B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685" y="259872"/>
            <a:ext cx="8656529" cy="1143043"/>
          </a:xfrm>
        </p:spPr>
        <p:txBody>
          <a:bodyPr/>
          <a:lstStyle/>
          <a:p>
            <a:r>
              <a:rPr lang="ru-RU" dirty="0"/>
              <a:t>Сколько зайцев в корзине?</a:t>
            </a:r>
          </a:p>
          <a:p>
            <a:r>
              <a:rPr lang="ru-RU" dirty="0"/>
              <a:t>Почему ты так решил?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A539545-E884-40B4-B361-027199E9C0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1504" y="1187373"/>
            <a:ext cx="8267178" cy="567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782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E866A1E-4E44-464C-91CF-AF3174F908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946" y="147137"/>
            <a:ext cx="9232726" cy="1017783"/>
          </a:xfrm>
        </p:spPr>
        <p:txBody>
          <a:bodyPr/>
          <a:lstStyle/>
          <a:p>
            <a:r>
              <a:rPr lang="ru-RU" dirty="0"/>
              <a:t>Сколько грибов растет под высокой елкой, а сколько под низкой?</a:t>
            </a:r>
          </a:p>
        </p:txBody>
      </p:sp>
      <p:pic>
        <p:nvPicPr>
          <p:cNvPr id="4" name="Picture 3" descr="img073">
            <a:extLst>
              <a:ext uri="{FF2B5EF4-FFF2-40B4-BE49-F238E27FC236}">
                <a16:creationId xmlns:a16="http://schemas.microsoft.com/office/drawing/2014/main" id="{636B5C1E-DDBA-4063-85CF-C6D0F4BF8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028" y="766111"/>
            <a:ext cx="9391026" cy="5944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6756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D9D54EE-FBB2-428D-900E-3C8BFC19CF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154" y="322501"/>
            <a:ext cx="8819367" cy="1230726"/>
          </a:xfrm>
        </p:spPr>
        <p:txBody>
          <a:bodyPr/>
          <a:lstStyle/>
          <a:p>
            <a:r>
              <a:rPr lang="ru-RU" dirty="0"/>
              <a:t>Сколько яблок съели дети? А сколько еще осталось?</a:t>
            </a:r>
          </a:p>
        </p:txBody>
      </p:sp>
      <p:pic>
        <p:nvPicPr>
          <p:cNvPr id="4" name="Picture 3" descr="img067">
            <a:extLst>
              <a:ext uri="{FF2B5EF4-FFF2-40B4-BE49-F238E27FC236}">
                <a16:creationId xmlns:a16="http://schemas.microsoft.com/office/drawing/2014/main" id="{445F8BA7-172C-4F2E-BDBF-3DA2E352F3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066" y="937864"/>
            <a:ext cx="8567801" cy="5923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2377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9682F0B-BC09-4F15-9712-BAE4EDEFDC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9664"/>
            <a:ext cx="9658611" cy="1005257"/>
          </a:xfrm>
        </p:spPr>
        <p:txBody>
          <a:bodyPr/>
          <a:lstStyle/>
          <a:p>
            <a:r>
              <a:rPr lang="ru-RU" dirty="0"/>
              <a:t>Сколько рыбок плывет на лево, а сколько на право?</a:t>
            </a:r>
          </a:p>
          <a:p>
            <a:r>
              <a:rPr lang="ru-RU" dirty="0"/>
              <a:t>В какую сторону их плывет больше?</a:t>
            </a:r>
          </a:p>
        </p:txBody>
      </p:sp>
      <p:pic>
        <p:nvPicPr>
          <p:cNvPr id="4" name="Picture 3" descr="img068">
            <a:extLst>
              <a:ext uri="{FF2B5EF4-FFF2-40B4-BE49-F238E27FC236}">
                <a16:creationId xmlns:a16="http://schemas.microsoft.com/office/drawing/2014/main" id="{47DBC01F-9F80-448E-8236-8B6FC65E4B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934" y="1164920"/>
            <a:ext cx="8161208" cy="5693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5142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F8DD894-2C9B-448F-ABC6-53F8EF350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49636"/>
            <a:ext cx="9884079" cy="1055361"/>
          </a:xfrm>
        </p:spPr>
        <p:txBody>
          <a:bodyPr/>
          <a:lstStyle/>
          <a:p>
            <a:r>
              <a:rPr lang="ru-RU" dirty="0"/>
              <a:t>Сколько елочек было?</a:t>
            </a:r>
          </a:p>
          <a:p>
            <a:r>
              <a:rPr lang="ru-RU" dirty="0"/>
              <a:t>Сколько спилили?</a:t>
            </a:r>
          </a:p>
        </p:txBody>
      </p:sp>
      <p:pic>
        <p:nvPicPr>
          <p:cNvPr id="4" name="Picture 3" descr="img021">
            <a:extLst>
              <a:ext uri="{FF2B5EF4-FFF2-40B4-BE49-F238E27FC236}">
                <a16:creationId xmlns:a16="http://schemas.microsoft.com/office/drawing/2014/main" id="{57CF59B7-7395-45E8-BD4B-E583F4DB0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874" y="569607"/>
            <a:ext cx="8477126" cy="5806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605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405</Words>
  <Application>Microsoft Office PowerPoint</Application>
  <PresentationFormat>Широкоэкранный</PresentationFormat>
  <Paragraphs>47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26</vt:i4>
      </vt:variant>
    </vt:vector>
  </HeadingPairs>
  <TitlesOfParts>
    <vt:vector size="33" baseType="lpstr">
      <vt:lpstr>Arial</vt:lpstr>
      <vt:lpstr>Calibri</vt:lpstr>
      <vt:lpstr>Calibri Light</vt:lpstr>
      <vt:lpstr>Monotype Corsiva</vt:lpstr>
      <vt:lpstr>Times New Roman</vt:lpstr>
      <vt:lpstr>Тема Office</vt:lpstr>
      <vt:lpstr>1_Тема Office</vt:lpstr>
      <vt:lpstr>Занятие по математике</vt:lpstr>
      <vt:lpstr>Цели: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Молодец!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Татьяна</cp:lastModifiedBy>
  <cp:revision>12</cp:revision>
  <dcterms:created xsi:type="dcterms:W3CDTF">2020-04-13T09:56:35Z</dcterms:created>
  <dcterms:modified xsi:type="dcterms:W3CDTF">2020-04-13T11:58:48Z</dcterms:modified>
</cp:coreProperties>
</file>