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3" r:id="rId7"/>
    <p:sldId id="261" r:id="rId8"/>
    <p:sldId id="262" r:id="rId9"/>
    <p:sldId id="267" r:id="rId10"/>
    <p:sldId id="264" r:id="rId11"/>
    <p:sldId id="269" r:id="rId12"/>
    <p:sldId id="270" r:id="rId13"/>
    <p:sldId id="265" r:id="rId14"/>
    <p:sldId id="271" r:id="rId15"/>
    <p:sldId id="272" r:id="rId16"/>
    <p:sldId id="273" r:id="rId17"/>
    <p:sldId id="274" r:id="rId18"/>
    <p:sldId id="26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4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4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4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478E9D-BDBC-7D47-866A-DAC772A6F6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96064" y="1774845"/>
            <a:ext cx="7197726" cy="3036849"/>
          </a:xfrm>
        </p:spPr>
        <p:txBody>
          <a:bodyPr>
            <a:normAutofit/>
          </a:bodyPr>
          <a:lstStyle/>
          <a:p>
            <a:pPr algn="ctr"/>
            <a:r>
              <a:rPr lang="ru-RU" sz="3200"/>
              <a:t>Изобразительная деятельность ( рисование)</a:t>
            </a:r>
            <a:br>
              <a:rPr lang="ru-RU" sz="3200"/>
            </a:br>
            <a:r>
              <a:rPr lang="ru-RU" sz="3200"/>
              <a:t>« Спасская башня Кремля»</a:t>
            </a:r>
            <a:br>
              <a:rPr lang="ru-RU" sz="3200"/>
            </a:br>
            <a:r>
              <a:rPr lang="ru-RU" sz="3200"/>
              <a:t>Старшая группа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3AF6165-F415-FB4D-88A6-22F9D1A0D7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Подготовила : воспитатель МБДОУ 148</a:t>
            </a:r>
          </a:p>
          <a:p>
            <a:r>
              <a:rPr lang="ru-RU"/>
              <a:t>СтаршЕй группы  « Звёздочки»</a:t>
            </a:r>
          </a:p>
          <a:p>
            <a:r>
              <a:rPr lang="ru-RU"/>
              <a:t>мУсаева А.Б</a:t>
            </a:r>
          </a:p>
        </p:txBody>
      </p:sp>
    </p:spTree>
    <p:extLst>
      <p:ext uri="{BB962C8B-B14F-4D97-AF65-F5344CB8AC3E}">
        <p14:creationId xmlns:p14="http://schemas.microsoft.com/office/powerpoint/2010/main" val="388459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B923D4-BC02-3D4C-B73A-926FAB954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/>
              <a:t>Самая главная башня московского кремля – Спасская башня.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06CEC7C6-E2D7-9B4A-83E6-9F2AE25E1E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flipH="1">
            <a:off x="1082655" y="2065867"/>
            <a:ext cx="3370913" cy="4341327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605AA86E-1D4E-3744-9348-4F1B4ABB0352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5510035" y="2065867"/>
            <a:ext cx="4995862" cy="3649662"/>
          </a:xfrm>
        </p:spPr>
        <p:txBody>
          <a:bodyPr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Спасскую башню Кремля украшают Куранты и величина их с трехэтажный дом. Это самые точные часы, по которым мы живем с вами. На Новый год мы всегда слушаем бой Курантов. Куранты и отличают Спасскую башню от всех других. А давайте проведем физкультминутку про Кремлевские Куранты?</a:t>
            </a:r>
          </a:p>
          <a:p>
            <a:r>
              <a:rPr lang="ru-RU" sz="20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Раньше Спасская башня называлась Фроловская .</a:t>
            </a:r>
            <a:endParaRPr lang="ru-RU" sz="2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406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CFCF20-E3F2-0944-8013-91ACB2E9A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555" y="414337"/>
            <a:ext cx="10131425" cy="1456267"/>
          </a:xfrm>
        </p:spPr>
        <p:txBody>
          <a:bodyPr/>
          <a:lstStyle/>
          <a:p>
            <a:r>
              <a:rPr lang="ru-RU"/>
              <a:t>Спасские ворота московского кремля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D89A9C91-9F9A-2542-BF02-D2A5AEFE07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1974" y="1870604"/>
            <a:ext cx="6460992" cy="4164367"/>
          </a:xfrm>
        </p:spPr>
      </p:pic>
    </p:spTree>
    <p:extLst>
      <p:ext uri="{BB962C8B-B14F-4D97-AF65-F5344CB8AC3E}">
        <p14:creationId xmlns:p14="http://schemas.microsoft.com/office/powerpoint/2010/main" val="2443396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3E8E3F-0954-9046-9F3D-6DC6DF01D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/>
              <a:t>Часы на Спасской башне –часы – куранты. Звон курантов мы чаще всего слышим в новый год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0704E98-9394-CB45-AC85-3840B6C4F5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7034" y="2483283"/>
            <a:ext cx="6673416" cy="3906158"/>
          </a:xfrm>
        </p:spPr>
      </p:pic>
    </p:spTree>
    <p:extLst>
      <p:ext uri="{BB962C8B-B14F-4D97-AF65-F5344CB8AC3E}">
        <p14:creationId xmlns:p14="http://schemas.microsoft.com/office/powerpoint/2010/main" val="4200257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BBA0C2-8892-1F4F-AF20-007E8C45A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Физкультминутка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C0CACD-5B6B-CF44-894A-07DB5B032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ru-RU" sz="4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Кто не слышал, как бьют куранты,</a:t>
            </a:r>
            <a:r>
              <a:rPr lang="ru-RU" sz="45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(грозят указательным пальцем</a:t>
            </a:r>
            <a:endParaRPr lang="ru-RU" sz="4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45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сначала правой, потом левой рукой)</a:t>
            </a:r>
            <a:endParaRPr lang="ru-RU" sz="4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4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Эти часы на башне- гиганты! </a:t>
            </a:r>
            <a:r>
              <a:rPr lang="ru-RU" sz="45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(разводят руки в стороны,</a:t>
            </a:r>
            <a:endParaRPr lang="ru-RU" sz="4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45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после руки поднимаем наверх</a:t>
            </a:r>
            <a:endParaRPr lang="ru-RU" sz="4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45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подтягиваемся на носочках)</a:t>
            </a:r>
            <a:endParaRPr lang="ru-RU" sz="4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4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Бом-бом-бом, бом-бом -бом, </a:t>
            </a:r>
            <a:r>
              <a:rPr lang="ru-RU" sz="45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(руки подняты, выполняем</a:t>
            </a:r>
            <a:endParaRPr lang="ru-RU" sz="4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45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наклоны влево и вправо)</a:t>
            </a:r>
            <a:endParaRPr lang="ru-RU" sz="4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4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проснулись все кругом!</a:t>
            </a:r>
          </a:p>
          <a:p>
            <a:r>
              <a:rPr lang="ru-RU" sz="45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(потянулись вправо,</a:t>
            </a:r>
            <a:endParaRPr lang="ru-RU" sz="4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45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ru-RU" sz="45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потянулись влево</a:t>
            </a:r>
            <a:endParaRPr lang="ru-RU" sz="4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45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ru-RU" sz="4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ru-RU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140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28CC8A-95C4-C146-B131-F3952B85D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/>
              <a:t>Давайте с вами изобразим на листе бумаги Спасскую башню кремля </a:t>
            </a:r>
          </a:p>
        </p:txBody>
      </p:sp>
      <p:pic>
        <p:nvPicPr>
          <p:cNvPr id="12" name="Рисунок 12">
            <a:extLst>
              <a:ext uri="{FF2B5EF4-FFF2-40B4-BE49-F238E27FC236}">
                <a16:creationId xmlns:a16="http://schemas.microsoft.com/office/drawing/2014/main" id="{745F32D5-0730-4145-BC31-A8DE92F7FA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4762" y="2230279"/>
            <a:ext cx="5577209" cy="4176909"/>
          </a:xfrm>
        </p:spPr>
      </p:pic>
    </p:spTree>
    <p:extLst>
      <p:ext uri="{BB962C8B-B14F-4D97-AF65-F5344CB8AC3E}">
        <p14:creationId xmlns:p14="http://schemas.microsoft.com/office/powerpoint/2010/main" val="367153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CD2E8C-FE66-B140-BF01-BFBBA672F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0" i="0">
                <a:effectLst/>
                <a:latin typeface="Arial" panose="020B0604020202020204" pitchFamily="34" charset="0"/>
              </a:rPr>
              <a:t>На альбомном листе обозначаем простым карандашом две горизонтальные линии. Нижняя линия-земля, верхняя-стена </a:t>
            </a:r>
            <a:r>
              <a:rPr lang="ru-RU" sz="2800" b="1" i="0">
                <a:effectLst/>
                <a:latin typeface="Arial" panose="020B0604020202020204" pitchFamily="34" charset="0"/>
              </a:rPr>
              <a:t>Кремля</a:t>
            </a:r>
            <a:r>
              <a:rPr lang="ru-RU" sz="2800" b="0" i="0">
                <a:effectLst/>
                <a:latin typeface="Arial" panose="020B0604020202020204" pitchFamily="34" charset="0"/>
              </a:rPr>
              <a:t>.</a:t>
            </a:r>
            <a:endParaRPr lang="ru-RU" sz="280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B31ECFBA-5310-9B4D-87CA-42E6A86B24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9525" y="2141538"/>
            <a:ext cx="4583975" cy="3649662"/>
          </a:xfrm>
        </p:spPr>
      </p:pic>
    </p:spTree>
    <p:extLst>
      <p:ext uri="{BB962C8B-B14F-4D97-AF65-F5344CB8AC3E}">
        <p14:creationId xmlns:p14="http://schemas.microsoft.com/office/powerpoint/2010/main" val="2198355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8">
            <a:extLst>
              <a:ext uri="{FF2B5EF4-FFF2-40B4-BE49-F238E27FC236}">
                <a16:creationId xmlns:a16="http://schemas.microsoft.com/office/drawing/2014/main" id="{A0F89B77-1D98-4C49-811F-7FCF1B7394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2178" y="2065866"/>
            <a:ext cx="6038670" cy="3950857"/>
          </a:xfr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5971A0B-E8F4-3A46-BC74-3D76DF23C1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>
                <a:latin typeface="Arial" panose="020B0604020202020204" pitchFamily="34" charset="0"/>
              </a:rPr>
              <a:t>В середине рисуем центральную башню и колонны</a:t>
            </a:r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3068417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B1D1CE-0415-AC44-80B2-FC4C452E6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500" y="283974"/>
            <a:ext cx="9474397" cy="1490871"/>
          </a:xfrm>
        </p:spPr>
        <p:txBody>
          <a:bodyPr>
            <a:normAutofit/>
          </a:bodyPr>
          <a:lstStyle/>
          <a:p>
            <a:r>
              <a:rPr lang="ru-RU" sz="2400"/>
              <a:t>Теперь дорисовываем основные детали ( часы – куранты, звезду ) и раСкрашиваем  Наш рисунок аккуратно цветными или акварельными красками.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F857AFD-ACA2-9241-8CC7-DAF702BD56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7008" y="1863585"/>
            <a:ext cx="6085429" cy="4135388"/>
          </a:xfrm>
        </p:spPr>
      </p:pic>
    </p:spTree>
    <p:extLst>
      <p:ext uri="{BB962C8B-B14F-4D97-AF65-F5344CB8AC3E}">
        <p14:creationId xmlns:p14="http://schemas.microsoft.com/office/powerpoint/2010/main" val="7690370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77582-930E-104C-B4FD-BFA41D948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Итог занятия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7E5692-E12D-CD41-AA3B-B0FFF7E89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065867"/>
            <a:ext cx="10131425" cy="3649133"/>
          </a:xfrm>
        </p:spPr>
        <p:txBody>
          <a:bodyPr/>
          <a:lstStyle/>
          <a:p>
            <a:r>
              <a:rPr lang="ru-RU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sz="2000" b="0" i="0">
                <a:effectLst/>
                <a:latin typeface="Arial" panose="020B0604020202020204" pitchFamily="34" charset="0"/>
              </a:rPr>
              <a:t>В каком городе находится Кремль?</a:t>
            </a:r>
          </a:p>
          <a:p>
            <a:r>
              <a:rPr lang="ru-RU" sz="2000" b="0" i="1">
                <a:effectLst/>
                <a:latin typeface="Arial" panose="020B0604020202020204" pitchFamily="34" charset="0"/>
              </a:rPr>
              <a:t>(Москва)</a:t>
            </a:r>
            <a:endParaRPr lang="ru-RU" sz="2000" b="0" i="0">
              <a:effectLst/>
              <a:latin typeface="Arial" panose="020B0604020202020204" pitchFamily="34" charset="0"/>
            </a:endParaRPr>
          </a:p>
          <a:p>
            <a:r>
              <a:rPr lang="ru-RU" sz="2000" b="0" i="0">
                <a:effectLst/>
                <a:latin typeface="Arial" panose="020B0604020202020204" pitchFamily="34" charset="0"/>
              </a:rPr>
              <a:t>- Что означает слово Кремль?</a:t>
            </a:r>
          </a:p>
          <a:p>
            <a:r>
              <a:rPr lang="ru-RU" sz="2000" b="0" i="1">
                <a:effectLst/>
                <a:latin typeface="Arial" panose="020B0604020202020204" pitchFamily="34" charset="0"/>
              </a:rPr>
              <a:t>(Крепость)</a:t>
            </a:r>
            <a:endParaRPr lang="ru-RU" sz="2000" b="0" i="0">
              <a:effectLst/>
              <a:latin typeface="Arial" panose="020B0604020202020204" pitchFamily="34" charset="0"/>
            </a:endParaRPr>
          </a:p>
          <a:p>
            <a:r>
              <a:rPr lang="ru-RU" sz="2000" b="0" i="0">
                <a:effectLst/>
                <a:latin typeface="Arial" panose="020B0604020202020204" pitchFamily="34" charset="0"/>
              </a:rPr>
              <a:t>- Какое название носит </a:t>
            </a:r>
            <a:r>
              <a:rPr lang="ru-RU" sz="2000" b="1" i="0">
                <a:effectLst/>
                <a:latin typeface="Arial" panose="020B0604020202020204" pitchFamily="34" charset="0"/>
              </a:rPr>
              <a:t>башня</a:t>
            </a:r>
            <a:r>
              <a:rPr lang="ru-RU" sz="2000" b="0" i="0">
                <a:effectLst/>
                <a:latin typeface="Arial" panose="020B0604020202020204" pitchFamily="34" charset="0"/>
              </a:rPr>
              <a:t>, которую мы сегодня </a:t>
            </a:r>
            <a:r>
              <a:rPr lang="ru-RU" sz="2000" b="1" i="0">
                <a:effectLst/>
                <a:latin typeface="Arial" panose="020B0604020202020204" pitchFamily="34" charset="0"/>
              </a:rPr>
              <a:t>рисовали</a:t>
            </a:r>
            <a:r>
              <a:rPr lang="ru-RU" sz="2000" b="0" i="0">
                <a:effectLst/>
                <a:latin typeface="Arial" panose="020B0604020202020204" pitchFamily="34" charset="0"/>
              </a:rPr>
              <a:t>?</a:t>
            </a:r>
          </a:p>
          <a:p>
            <a:r>
              <a:rPr lang="ru-RU" sz="2000" b="0" i="1">
                <a:effectLst/>
                <a:latin typeface="Arial" panose="020B0604020202020204" pitchFamily="34" charset="0"/>
              </a:rPr>
              <a:t>(</a:t>
            </a:r>
            <a:r>
              <a:rPr lang="ru-RU" sz="2000" b="1" i="1">
                <a:effectLst/>
                <a:latin typeface="Arial" panose="020B0604020202020204" pitchFamily="34" charset="0"/>
              </a:rPr>
              <a:t>Спасская</a:t>
            </a:r>
            <a:r>
              <a:rPr lang="ru-RU" sz="2000" b="0" i="1">
                <a:effectLst/>
                <a:latin typeface="Arial" panose="020B0604020202020204" pitchFamily="34" charset="0"/>
              </a:rPr>
              <a:t>)</a:t>
            </a:r>
            <a:endParaRPr lang="ru-RU" sz="2000" b="0" i="0">
              <a:effectLst/>
              <a:latin typeface="Arial" panose="020B0604020202020204" pitchFamily="34" charset="0"/>
            </a:endParaRPr>
          </a:p>
          <a:p>
            <a:r>
              <a:rPr lang="ru-RU" sz="2000" b="0" i="0">
                <a:effectLst/>
                <a:latin typeface="Arial" panose="020B0604020202020204" pitchFamily="34" charset="0"/>
              </a:rPr>
              <a:t>- Как называются часы, которые украшают </a:t>
            </a:r>
            <a:r>
              <a:rPr lang="ru-RU" sz="2000" b="1" i="0">
                <a:effectLst/>
                <a:latin typeface="Arial" panose="020B0604020202020204" pitchFamily="34" charset="0"/>
              </a:rPr>
              <a:t>башню</a:t>
            </a:r>
            <a:r>
              <a:rPr lang="ru-RU" sz="2000" b="0" i="0">
                <a:effectLst/>
                <a:latin typeface="Arial" panose="020B0604020202020204" pitchFamily="34" charset="0"/>
              </a:rPr>
              <a:t>?</a:t>
            </a:r>
          </a:p>
          <a:p>
            <a:r>
              <a:rPr lang="ru-RU" sz="2000" b="0" i="1">
                <a:effectLst/>
                <a:latin typeface="Arial" panose="020B0604020202020204" pitchFamily="34" charset="0"/>
              </a:rPr>
              <a:t>(Куранты)</a:t>
            </a:r>
            <a:endParaRPr lang="ru-RU" sz="2000" b="0" i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141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B9348A-B171-7D44-8374-017F92651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5" cy="1076502"/>
          </a:xfrm>
        </p:spPr>
        <p:txBody>
          <a:bodyPr/>
          <a:lstStyle/>
          <a:p>
            <a:r>
              <a:rPr lang="ru-RU"/>
              <a:t>Спасская башня Кремля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B704C9DF-5B68-134D-9ED3-BA5643D5AA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8345" y="2065867"/>
            <a:ext cx="5802432" cy="4701510"/>
          </a:xfrm>
        </p:spPr>
      </p:pic>
    </p:spTree>
    <p:extLst>
      <p:ext uri="{BB962C8B-B14F-4D97-AF65-F5344CB8AC3E}">
        <p14:creationId xmlns:p14="http://schemas.microsoft.com/office/powerpoint/2010/main" val="1006113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FDAB2B-FBE9-EC46-8D3D-FE47E39CF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Цель 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918CF2-F213-7F47-98BA-262BAC98E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287" y="2332094"/>
            <a:ext cx="10131425" cy="3649133"/>
          </a:xfrm>
        </p:spPr>
        <p:txBody>
          <a:bodyPr>
            <a:normAutofit/>
          </a:bodyPr>
          <a:lstStyle/>
          <a:p>
            <a:r>
              <a:rPr lang="ru-RU" sz="2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формировать умение передавать </a:t>
            </a:r>
            <a:r>
              <a:rPr lang="ru-RU" sz="2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конструкцию башни</a:t>
            </a:r>
            <a:r>
              <a:rPr lang="ru-RU" sz="2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форму и пропорции частей; закреплять способы соизмерения сторон одной части и разных частей; упражнять в создании первичного карандашного наброска; воспитывать интерес к изобразительной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026295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A72D26-DFEA-A248-B342-95BD14919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Задачи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0A454A-9F4C-DD4F-B7E4-3C3C51DFC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Дать некоторые знания об истории Кремля</a:t>
            </a:r>
          </a:p>
          <a:p>
            <a:r>
              <a:rPr lang="ru-RU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2.Закреплять понятия Кремль, Спасская башня, Куранты, Царь пушка, Царь колокол, название отдельных башен.</a:t>
            </a:r>
          </a:p>
          <a:p>
            <a:r>
              <a:rPr lang="ru-RU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3.Дать представление о достопримечательностях Москвы.</a:t>
            </a:r>
          </a:p>
          <a:p>
            <a:r>
              <a:rPr lang="ru-RU" sz="1800" u="sng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Развивающая:</a:t>
            </a:r>
            <a:endParaRPr lang="ru-RU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1.Развивать память детей</a:t>
            </a:r>
          </a:p>
          <a:p>
            <a:r>
              <a:rPr lang="ru-RU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2.Выразительность речи, воспитывать интерес к чтению стихотворений.</a:t>
            </a:r>
          </a:p>
          <a:p>
            <a:r>
              <a:rPr lang="ru-RU" sz="18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 </a:t>
            </a:r>
            <a:r>
              <a:rPr lang="ru-RU" sz="1800" u="sng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Воспитательные:</a:t>
            </a:r>
            <a:endParaRPr lang="ru-RU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1.Воспитывать у детей интерес к основным достопримечательностям нашей страны, стремление запечатлевать их в своих рисунках.</a:t>
            </a:r>
            <a:r>
              <a:rPr lang="ru-RU" sz="1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560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1DD19-9DAD-7F4D-844C-7DC7F22A6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25330"/>
            <a:ext cx="10131425" cy="1456267"/>
          </a:xfrm>
        </p:spPr>
        <p:txBody>
          <a:bodyPr>
            <a:normAutofit/>
          </a:bodyPr>
          <a:lstStyle/>
          <a:p>
            <a:r>
              <a:rPr lang="ru-RU" sz="2800"/>
              <a:t>Мы с вами живём в России. Столица России – Москва. А главная достопримечательность Москвы – Кремль.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2882C96-4648-3946-8E29-4B59A8C4AF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0627" y="1874213"/>
            <a:ext cx="7453332" cy="4017379"/>
          </a:xfrm>
        </p:spPr>
      </p:pic>
    </p:spTree>
    <p:extLst>
      <p:ext uri="{BB962C8B-B14F-4D97-AF65-F5344CB8AC3E}">
        <p14:creationId xmlns:p14="http://schemas.microsoft.com/office/powerpoint/2010/main" val="1047128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8CB76-6560-7548-A647-481E16689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415314"/>
            <a:ext cx="10131425" cy="1456267"/>
          </a:xfrm>
        </p:spPr>
        <p:txBody>
          <a:bodyPr>
            <a:normAutofit/>
          </a:bodyPr>
          <a:lstStyle/>
          <a:p>
            <a:r>
              <a:rPr lang="ru-RU" sz="2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Москва большой и красивый город. Много музеев, театров,</a:t>
            </a:r>
            <a:br>
              <a:rPr lang="ru-RU" sz="2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стадионов, парков, площадей, красивых, высоких зданий.</a:t>
            </a:r>
            <a:endParaRPr lang="ru-RU" sz="2400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75F021E2-131B-604F-B1E6-7DB3DAF9FD6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71399" y="2350260"/>
            <a:ext cx="3869160" cy="4092426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1DD8C076-E1A5-324B-B6F7-2FD128E46C2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Такой большой старинный город,</a:t>
            </a:r>
            <a:br>
              <a:rPr lang="ru-RU" sz="2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Гордится им моя страна! </a:t>
            </a:r>
            <a:br>
              <a:rPr lang="ru-RU" sz="2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Всем городам он – голова,</a:t>
            </a:r>
            <a:br>
              <a:rPr lang="ru-RU" sz="2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Столица Родины – Москва!</a:t>
            </a:r>
            <a:br>
              <a:rPr lang="ru-RU" sz="2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3201315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538C54-BE3A-7E4B-9F4E-9D45AE909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609600"/>
            <a:ext cx="10131425" cy="1456267"/>
          </a:xfrm>
        </p:spPr>
        <p:txBody>
          <a:bodyPr>
            <a:normAutofit/>
          </a:bodyPr>
          <a:lstStyle/>
          <a:p>
            <a:r>
              <a:rPr lang="ru-RU" sz="2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самый первый Кремль был деревянный и строили его как крепость, но когда случился пожар и Кремль сгорел, решили построить его из белого камня. </a:t>
            </a:r>
            <a:endParaRPr lang="ru-RU" sz="2400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EE59C898-D902-024F-A287-12CB97C5E13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50623" y="2141538"/>
            <a:ext cx="4866216" cy="3649662"/>
          </a:xfr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4AC6043A-3ED5-CC43-BAFA-26D4DA1B6E2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75163" y="2141538"/>
            <a:ext cx="4191000" cy="3519398"/>
          </a:xfrm>
        </p:spPr>
      </p:pic>
    </p:spTree>
    <p:extLst>
      <p:ext uri="{BB962C8B-B14F-4D97-AF65-F5344CB8AC3E}">
        <p14:creationId xmlns:p14="http://schemas.microsoft.com/office/powerpoint/2010/main" val="722333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5F15B6-516A-F84E-AAC3-934E4C47E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81" y="443710"/>
            <a:ext cx="10131425" cy="1668355"/>
          </a:xfrm>
        </p:spPr>
        <p:txBody>
          <a:bodyPr>
            <a:normAutofit/>
          </a:bodyPr>
          <a:lstStyle/>
          <a:p>
            <a:r>
              <a:rPr lang="ru-RU" sz="2400"/>
              <a:t>Кремль находится на Красной площади. Площадь называется красной потому что Кремль красный и здания из красного кирпича . Раньше на Руси слово « красный» означало « красивый» , Главный»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31BABF78-BD18-C046-A42F-34D884D1BC5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87525" y="2254053"/>
            <a:ext cx="4153033" cy="3869159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8422ACF2-7833-6244-ABAC-1B20D70B84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21894" y="2254053"/>
            <a:ext cx="4995332" cy="3869161"/>
          </a:xfrm>
        </p:spPr>
        <p:txBody>
          <a:bodyPr>
            <a:normAutofit fontScale="92500" lnSpcReduction="10000"/>
          </a:bodyPr>
          <a:lstStyle/>
          <a:p>
            <a:r>
              <a:rPr lang="ru-RU" sz="20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Кремль –это крепость, поэтому он огражден кирпичной стеной, она очень твердая и нерушимая. Стены у Кремля мощные, которые завершаются кирпичными зубцами, еще их называют «ласточкиными хвостами». Зубцы помогали воинам защититься от неприятеля. За стенами Кремля много башен. У каждой башни своя история</a:t>
            </a:r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2748373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743AB510-8C20-3340-A276-07A770519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103" y="450810"/>
            <a:ext cx="8767732" cy="583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7318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Небесная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18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Небесная</vt:lpstr>
      <vt:lpstr>Изобразительная деятельность ( рисование) « Спасская башня Кремля» Старшая группа</vt:lpstr>
      <vt:lpstr>Спасская башня Кремля</vt:lpstr>
      <vt:lpstr>Цель :</vt:lpstr>
      <vt:lpstr>Задачи</vt:lpstr>
      <vt:lpstr>Мы с вами живём в России. Столица России – Москва. А главная достопримечательность Москвы – Кремль.</vt:lpstr>
      <vt:lpstr>Москва большой и красивый город. Много музеев, театров, стадионов, парков, площадей, красивых, высоких зданий.</vt:lpstr>
      <vt:lpstr>самый первый Кремль был деревянный и строили его как крепость, но когда случился пожар и Кремль сгорел, решили построить его из белого камня. </vt:lpstr>
      <vt:lpstr>Кремль находится на Красной площади. Площадь называется красной потому что Кремль красный и здания из красного кирпича . Раньше на Руси слово « красный» означало « красивый» , Главный»</vt:lpstr>
      <vt:lpstr>Презентация PowerPoint</vt:lpstr>
      <vt:lpstr>Самая главная башня московского кремля – Спасская башня.</vt:lpstr>
      <vt:lpstr>Спасские ворота московского кремля</vt:lpstr>
      <vt:lpstr>Часы на Спасской башне –часы – куранты. Звон курантов мы чаще всего слышим в новый год</vt:lpstr>
      <vt:lpstr>Физкультминутка </vt:lpstr>
      <vt:lpstr>Давайте с вами изобразим на листе бумаги Спасскую башню кремля </vt:lpstr>
      <vt:lpstr>На альбомном листе обозначаем простым карандашом две горизонтальные линии. Нижняя линия-земля, верхняя-стена Кремля.</vt:lpstr>
      <vt:lpstr>В середине рисуем центральную башню и колонны</vt:lpstr>
      <vt:lpstr>Теперь дорисовываем основные детали ( часы – куранты, звезду ) и раСкрашиваем  Наш рисунок аккуратно цветными или акварельными красками.</vt:lpstr>
      <vt:lpstr>Итог занятия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Изобразительная деятельность ( рисование) « Спасская башня Кремля» Старшая группа</dc:title>
  <dc:creator>hesenovcelal444@gmail.com</dc:creator>
  <cp:lastModifiedBy>hesenovcelal444@gmail.com</cp:lastModifiedBy>
  <cp:revision>6</cp:revision>
  <dcterms:created xsi:type="dcterms:W3CDTF">2020-04-12T07:44:48Z</dcterms:created>
  <dcterms:modified xsi:type="dcterms:W3CDTF">2020-04-12T10:22:57Z</dcterms:modified>
</cp:coreProperties>
</file>