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401" autoAdjust="0"/>
  </p:normalViewPr>
  <p:slideViewPr>
    <p:cSldViewPr>
      <p:cViewPr>
        <p:scale>
          <a:sx n="81" d="100"/>
          <a:sy n="81" d="100"/>
        </p:scale>
        <p:origin x="-1354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762D2-FAEE-45E6-BEBD-187C1102C52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3675B-01D3-4E9D-AF36-D76956E5F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работы:</a:t>
            </a:r>
          </a:p>
          <a:p>
            <a:r>
              <a:rPr lang="ru-RU" dirty="0" smtClean="0"/>
              <a:t>1.Сначала появляются основные предметы</a:t>
            </a:r>
          </a:p>
          <a:p>
            <a:r>
              <a:rPr lang="ru-RU" dirty="0" smtClean="0"/>
              <a:t>2.Затем по щелчку по красной кнопке следующие персонажи загадки</a:t>
            </a:r>
          </a:p>
          <a:p>
            <a:r>
              <a:rPr lang="ru-RU" dirty="0" smtClean="0"/>
              <a:t>3.И чтобы проверить правильность рассуждений</a:t>
            </a:r>
            <a:r>
              <a:rPr lang="ru-RU" baseline="0" dirty="0" smtClean="0"/>
              <a:t> – щелкаем по кнопке ОТВЕТ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675B-01D3-4E9D-AF36-D76956E5F3B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работы:</a:t>
            </a:r>
          </a:p>
          <a:p>
            <a:r>
              <a:rPr lang="ru-RU" dirty="0" smtClean="0"/>
              <a:t>1.Сначала появляются основные предметы</a:t>
            </a:r>
          </a:p>
          <a:p>
            <a:r>
              <a:rPr lang="ru-RU" dirty="0" smtClean="0"/>
              <a:t>2.Затем по щелчку по красной кнопке появляется кнопка ОТВЕТ</a:t>
            </a:r>
          </a:p>
          <a:p>
            <a:r>
              <a:rPr lang="ru-RU" dirty="0" smtClean="0"/>
              <a:t>3.И чтобы проверить правильность рассуждений</a:t>
            </a:r>
            <a:r>
              <a:rPr lang="ru-RU" baseline="0" dirty="0" smtClean="0"/>
              <a:t> – щелкаем по кнопке ОТВЕТ (для каждой девочки)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675B-01D3-4E9D-AF36-D76956E5F3B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работы:</a:t>
            </a:r>
          </a:p>
          <a:p>
            <a:r>
              <a:rPr lang="ru-RU" dirty="0" smtClean="0"/>
              <a:t>1.Сначала появляются основные предметы</a:t>
            </a:r>
          </a:p>
          <a:p>
            <a:r>
              <a:rPr lang="ru-RU" dirty="0" smtClean="0"/>
              <a:t>2.Затем по щелчку по красной кнопке появляется кнопка ОТВЕТ</a:t>
            </a:r>
          </a:p>
          <a:p>
            <a:r>
              <a:rPr lang="ru-RU" dirty="0" smtClean="0"/>
              <a:t>3.И чтобы проверить правильность рассуждений</a:t>
            </a:r>
            <a:r>
              <a:rPr lang="ru-RU" baseline="0" dirty="0" smtClean="0"/>
              <a:t> – щелкаем по кнопке ОТВЕТ (для каждой девочки)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675B-01D3-4E9D-AF36-D76956E5F3B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работы:</a:t>
            </a:r>
          </a:p>
          <a:p>
            <a:r>
              <a:rPr lang="ru-RU" dirty="0" smtClean="0"/>
              <a:t>1.Сначала появляются основные предметы</a:t>
            </a:r>
          </a:p>
          <a:p>
            <a:r>
              <a:rPr lang="ru-RU" dirty="0" smtClean="0"/>
              <a:t>2.Затем по щелчку по красной кнопке следующие персонажи загадки</a:t>
            </a:r>
          </a:p>
          <a:p>
            <a:r>
              <a:rPr lang="ru-RU" dirty="0" smtClean="0"/>
              <a:t>3.И чтобы проверить правильность рассуждений</a:t>
            </a:r>
            <a:r>
              <a:rPr lang="ru-RU" baseline="0" dirty="0" smtClean="0"/>
              <a:t> – щелкаем по кнопке ОТВЕТ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675B-01D3-4E9D-AF36-D76956E5F3B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работы:</a:t>
            </a:r>
          </a:p>
          <a:p>
            <a:r>
              <a:rPr lang="ru-RU" dirty="0" smtClean="0"/>
              <a:t>1.Сначала появляются основные предметы</a:t>
            </a:r>
          </a:p>
          <a:p>
            <a:r>
              <a:rPr lang="ru-RU" dirty="0" smtClean="0"/>
              <a:t>2.Затем по щелчку по красной кнопке следующие персонажи загадки</a:t>
            </a:r>
          </a:p>
          <a:p>
            <a:r>
              <a:rPr lang="ru-RU" dirty="0" smtClean="0"/>
              <a:t>3.И чтобы проверить правильность рассуждений</a:t>
            </a:r>
            <a:r>
              <a:rPr lang="ru-RU" baseline="0" dirty="0" smtClean="0"/>
              <a:t> – щелкаем по кнопке ОТВЕТ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675B-01D3-4E9D-AF36-D76956E5F3B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работы:</a:t>
            </a:r>
          </a:p>
          <a:p>
            <a:r>
              <a:rPr lang="ru-RU" dirty="0" smtClean="0"/>
              <a:t>1.Сначала появляется паровозик</a:t>
            </a:r>
          </a:p>
          <a:p>
            <a:r>
              <a:rPr lang="ru-RU" dirty="0" smtClean="0"/>
              <a:t>2.Затем по щелчку по красной кнопке персонажи загадки</a:t>
            </a:r>
          </a:p>
          <a:p>
            <a:r>
              <a:rPr lang="ru-RU" dirty="0" smtClean="0"/>
              <a:t>3.И чтобы проверить правильность рассуждений</a:t>
            </a:r>
            <a:r>
              <a:rPr lang="ru-RU" baseline="0" dirty="0" smtClean="0"/>
              <a:t> – щелкаем по кнопке ОТВЕТ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675B-01D3-4E9D-AF36-D76956E5F3B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работы:</a:t>
            </a:r>
          </a:p>
          <a:p>
            <a:r>
              <a:rPr lang="ru-RU" dirty="0" smtClean="0"/>
              <a:t>1.Сначала появляются основные предметы</a:t>
            </a:r>
          </a:p>
          <a:p>
            <a:r>
              <a:rPr lang="ru-RU" dirty="0" smtClean="0"/>
              <a:t>2.Затем по щелчку по красной кнопке следующие персонажи загадки</a:t>
            </a:r>
          </a:p>
          <a:p>
            <a:r>
              <a:rPr lang="ru-RU" dirty="0" smtClean="0"/>
              <a:t>3.И чтобы проверить правильность рассуждений</a:t>
            </a:r>
            <a:r>
              <a:rPr lang="ru-RU" baseline="0" dirty="0" smtClean="0"/>
              <a:t> – щелкаем по кнопке ОТВЕТ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675B-01D3-4E9D-AF36-D76956E5F3B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работы:</a:t>
            </a:r>
          </a:p>
          <a:p>
            <a:r>
              <a:rPr lang="ru-RU" dirty="0" smtClean="0"/>
              <a:t>1.Сначала появляются основные предметы</a:t>
            </a:r>
          </a:p>
          <a:p>
            <a:r>
              <a:rPr lang="ru-RU" dirty="0" smtClean="0"/>
              <a:t>2.Затем по щелчку по красной кнопке следующие персонажи загадки</a:t>
            </a:r>
          </a:p>
          <a:p>
            <a:r>
              <a:rPr lang="ru-RU" dirty="0" smtClean="0"/>
              <a:t>3.И чтобы проверить правильность рассуждений</a:t>
            </a:r>
            <a:r>
              <a:rPr lang="ru-RU" baseline="0" dirty="0" smtClean="0"/>
              <a:t> – щелкаем по кнопке ОТВЕТ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675B-01D3-4E9D-AF36-D76956E5F3B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работы:</a:t>
            </a:r>
          </a:p>
          <a:p>
            <a:r>
              <a:rPr lang="ru-RU" dirty="0" smtClean="0"/>
              <a:t>1.Сначала появляются основные предметы</a:t>
            </a:r>
          </a:p>
          <a:p>
            <a:r>
              <a:rPr lang="ru-RU" dirty="0" smtClean="0"/>
              <a:t>2.Затем по щелчку по красной кнопке следующие персонажи загадки</a:t>
            </a:r>
          </a:p>
          <a:p>
            <a:r>
              <a:rPr lang="ru-RU" dirty="0" smtClean="0"/>
              <a:t>3.И чтобы проверить правильность рассуждений</a:t>
            </a:r>
            <a:r>
              <a:rPr lang="ru-RU" baseline="0" dirty="0" smtClean="0"/>
              <a:t> – щелкаем по кнопке ОТВЕТ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675B-01D3-4E9D-AF36-D76956E5F3B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работы:</a:t>
            </a:r>
          </a:p>
          <a:p>
            <a:r>
              <a:rPr lang="ru-RU" dirty="0" smtClean="0"/>
              <a:t>1.Сначала появляются основные предметы</a:t>
            </a:r>
          </a:p>
          <a:p>
            <a:r>
              <a:rPr lang="ru-RU" dirty="0" smtClean="0"/>
              <a:t>2.Затем по щелчку по красной кнопке следующие персонажи загадки</a:t>
            </a:r>
          </a:p>
          <a:p>
            <a:r>
              <a:rPr lang="ru-RU" dirty="0" smtClean="0"/>
              <a:t>3.И чтобы проверить правильность рассуждений</a:t>
            </a:r>
            <a:r>
              <a:rPr lang="ru-RU" baseline="0" dirty="0" smtClean="0"/>
              <a:t> – щелкаем по кнопке ОТВЕТ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675B-01D3-4E9D-AF36-D76956E5F3B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работы:</a:t>
            </a:r>
          </a:p>
          <a:p>
            <a:r>
              <a:rPr lang="ru-RU" dirty="0" smtClean="0"/>
              <a:t>1.Сначала появляются основные предметы</a:t>
            </a:r>
          </a:p>
          <a:p>
            <a:r>
              <a:rPr lang="ru-RU" dirty="0" smtClean="0"/>
              <a:t>2.Затем по щелчку по красной кнопке следующие персонажи загадки</a:t>
            </a:r>
          </a:p>
          <a:p>
            <a:r>
              <a:rPr lang="ru-RU" dirty="0" smtClean="0"/>
              <a:t>3.И чтобы проверить правильность рассуждений</a:t>
            </a:r>
            <a:r>
              <a:rPr lang="ru-RU" baseline="0" dirty="0" smtClean="0"/>
              <a:t> – щелкаем по кнопке ОТВЕТ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675B-01D3-4E9D-AF36-D76956E5F3B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работы:</a:t>
            </a:r>
          </a:p>
          <a:p>
            <a:r>
              <a:rPr lang="ru-RU" dirty="0" smtClean="0"/>
              <a:t>1.Сначала появляются основные предметы (девочка и бабушки)</a:t>
            </a:r>
          </a:p>
          <a:p>
            <a:r>
              <a:rPr lang="ru-RU" dirty="0" smtClean="0"/>
              <a:t>2.Затем по щелчку по красной кнопке появляется кнопка ОТВЕТ</a:t>
            </a:r>
          </a:p>
          <a:p>
            <a:r>
              <a:rPr lang="ru-RU" dirty="0" smtClean="0"/>
              <a:t>3.И чтобы проверить правильность рассуждений</a:t>
            </a:r>
            <a:r>
              <a:rPr lang="ru-RU" baseline="0" dirty="0" smtClean="0"/>
              <a:t> – щелкаем по кнопке ОТВЕТ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675B-01D3-4E9D-AF36-D76956E5F3B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1928794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6050" y="3714752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43108" y="1357298"/>
            <a:ext cx="6500858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3D87AF-E903-4F35-852D-7690031978E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F9795-D1F9-48A2-8069-8D17EA0932E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 descr="THUqeIK84a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1595884" cy="1571612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B3D87AF-E903-4F35-852D-7690031978E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C8F9795-D1F9-48A2-8069-8D17EA093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B3D87AF-E903-4F35-852D-7690031978E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C8F9795-D1F9-48A2-8069-8D17EA093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2867015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3214678" y="1285860"/>
            <a:ext cx="2786082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B3D87AF-E903-4F35-852D-7690031978E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C8F9795-D1F9-48A2-8069-8D17EA0932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8"/>
          </p:nvPr>
        </p:nvSpPr>
        <p:spPr>
          <a:xfrm>
            <a:off x="6072198" y="1285860"/>
            <a:ext cx="2786082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2B3D87AF-E903-4F35-852D-7690031978E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EC8F9795-D1F9-48A2-8069-8D17EA093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1643042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785917" y="228601"/>
            <a:ext cx="1324947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480" y="1539240"/>
            <a:ext cx="2000264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 descr="THUqeIK84a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1143008" cy="1125624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1928794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57620" y="1571612"/>
            <a:ext cx="5286380" cy="5286388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3429024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143108" y="1571612"/>
            <a:ext cx="142876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THUqeIK84a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1143008" cy="1125624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</a:defRPr>
            </a:lvl1pPr>
          </a:lstStyle>
          <a:p>
            <a:fld id="{2B3D87AF-E903-4F35-852D-7690031978E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fld id="{EC8F9795-D1F9-48A2-8069-8D17EA0932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019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9" r:id="rId3"/>
    <p:sldLayoutId id="2147483807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slow" advClick="0">
    <p:fade/>
  </p:transition>
  <p:txStyles>
    <p:titleStyle>
      <a:lvl1pPr algn="l" rtl="0" eaLnBrk="1" fontAlgn="base" hangingPunct="1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Tunga" pitchFamily="2"/>
          <a:cs typeface="Tunga" pitchFamily="2"/>
        </a:defRPr>
      </a:lvl1pPr>
      <a:lvl2pPr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2pPr>
      <a:lvl3pPr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3pPr>
      <a:lvl4pPr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4pPr>
      <a:lvl5pPr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5pPr>
      <a:lvl6pPr marL="457200"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6pPr>
      <a:lvl7pPr marL="914400"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7pPr>
      <a:lvl8pPr marL="1371600"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8pPr>
      <a:lvl9pPr marL="1828800"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9pPr>
    </p:titleStyle>
    <p:bodyStyle>
      <a:lvl1pPr marL="171450" indent="-17303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jpeg"/><Relationship Id="rId4" Type="http://schemas.openxmlformats.org/officeDocument/2006/relationships/image" Target="../media/image13.png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png"/><Relationship Id="rId10" Type="http://schemas.openxmlformats.org/officeDocument/2006/relationships/image" Target="../media/image13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13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41.png"/><Relationship Id="rId4" Type="http://schemas.openxmlformats.org/officeDocument/2006/relationships/image" Target="../media/image63.pn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13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5786454"/>
            <a:ext cx="5120640" cy="71438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Логические задачки для самых маленьких</a:t>
            </a:r>
          </a:p>
          <a:p>
            <a:pPr algn="ctr"/>
            <a:r>
              <a:rPr lang="ru-RU" sz="1800" b="1" dirty="0" smtClean="0"/>
              <a:t>Вариант 1</a:t>
            </a:r>
            <a:endParaRPr lang="ru-RU" sz="1800" dirty="0" smtClean="0"/>
          </a:p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785794"/>
            <a:ext cx="6500858" cy="17859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ЛОГИКА ДЛЯ ДОШКОЛЯТ</a:t>
            </a:r>
            <a:endParaRPr lang="ru-RU" sz="6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786058"/>
            <a:ext cx="4572000" cy="2907792"/>
          </a:xfrm>
          <a:prstGeom prst="rect">
            <a:avLst/>
          </a:prstGeom>
        </p:spPr>
      </p:pic>
      <p:sp>
        <p:nvSpPr>
          <p:cNvPr id="9" name="Подзаголовок 9"/>
          <p:cNvSpPr txBox="1">
            <a:spLocks/>
          </p:cNvSpPr>
          <p:nvPr/>
        </p:nvSpPr>
        <p:spPr>
          <a:xfrm>
            <a:off x="142844" y="5857892"/>
            <a:ext cx="178595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Рисунок 13" descr="Рисунок2 (2)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5929330"/>
            <a:ext cx="609550" cy="6095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2357454" cy="5571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8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14612" y="214290"/>
            <a:ext cx="6215106" cy="1571636"/>
          </a:xfrm>
        </p:spPr>
        <p:txBody>
          <a:bodyPr>
            <a:noAutofit/>
          </a:bodyPr>
          <a:lstStyle/>
          <a:p>
            <a:pPr marL="1588" indent="-3175">
              <a:buNone/>
            </a:pPr>
            <a:r>
              <a:rPr lang="ru-RU" sz="1800" dirty="0" smtClean="0"/>
              <a:t>Коля, Ваня и Сережа читали книжки. </a:t>
            </a:r>
          </a:p>
          <a:p>
            <a:pPr marL="1588" indent="-3175">
              <a:buNone/>
            </a:pPr>
            <a:r>
              <a:rPr lang="ru-RU" sz="1800" dirty="0" smtClean="0"/>
              <a:t>Один мальчик читал о путешествиях, </a:t>
            </a:r>
          </a:p>
          <a:p>
            <a:pPr marL="1588" indent="-3175">
              <a:buNone/>
            </a:pPr>
            <a:r>
              <a:rPr lang="ru-RU" sz="1800" dirty="0" smtClean="0"/>
              <a:t>другой - о войне, третий - о спорте. </a:t>
            </a:r>
          </a:p>
          <a:p>
            <a:pPr marL="1588" indent="-3175">
              <a:buNone/>
            </a:pPr>
            <a:r>
              <a:rPr lang="ru-RU" sz="1800" dirty="0" smtClean="0"/>
              <a:t>Кто о чем читал, если Коля не читал о войне и о спорте, а Ваня не читал о спорте?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428596" y="6000768"/>
            <a:ext cx="1571636" cy="500066"/>
          </a:xfrm>
          <a:prstGeom prst="homePlat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 prst="angle"/>
            <a:contourClr>
              <a:schemeClr val="accent5">
                <a:shade val="15000"/>
                <a:satMod val="11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</a:t>
            </a:r>
            <a:endParaRPr lang="ru-RU" b="1" dirty="0"/>
          </a:p>
        </p:txBody>
      </p:sp>
      <p:pic>
        <p:nvPicPr>
          <p:cNvPr id="18" name="Рисунок 17" descr="Рисунок2 (2)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5929330"/>
            <a:ext cx="609550" cy="609550"/>
          </a:xfrm>
          <a:prstGeom prst="rect">
            <a:avLst/>
          </a:prstGeom>
        </p:spPr>
      </p:pic>
      <p:pic>
        <p:nvPicPr>
          <p:cNvPr id="19" name="Рисунок 18" descr="knopka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642918"/>
            <a:ext cx="290514" cy="290514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500034" y="1500174"/>
            <a:ext cx="1500198" cy="2655346"/>
            <a:chOff x="500034" y="3214688"/>
            <a:chExt cx="1500198" cy="2655346"/>
          </a:xfrm>
        </p:grpSpPr>
        <p:pic>
          <p:nvPicPr>
            <p:cNvPr id="13" name="Рисунок 12" descr="wwIN2TQyDFft5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348" y="3214688"/>
              <a:ext cx="1076377" cy="2366984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500034" y="550070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КОЛЯ</a:t>
              </a:r>
              <a:endParaRPr lang="ru-RU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215206" y="1643051"/>
            <a:ext cx="1500198" cy="3012537"/>
            <a:chOff x="6786578" y="3214687"/>
            <a:chExt cx="1500198" cy="3012537"/>
          </a:xfrm>
        </p:grpSpPr>
        <p:pic>
          <p:nvPicPr>
            <p:cNvPr id="16" name="Рисунок 15" descr="1_12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0892" y="3214687"/>
              <a:ext cx="1183201" cy="26133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6786578" y="585789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СЕРЕЖА</a:t>
              </a:r>
              <a:endParaRPr lang="ru-RU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071934" y="1857364"/>
            <a:ext cx="1500198" cy="3012535"/>
            <a:chOff x="3643306" y="3286127"/>
            <a:chExt cx="1500198" cy="3012535"/>
          </a:xfrm>
        </p:grpSpPr>
        <p:pic>
          <p:nvPicPr>
            <p:cNvPr id="14" name="Рисунок 13" descr="15283_fluval-accent-aquarium-black-ukw400-h400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14744" y="3286127"/>
              <a:ext cx="1143008" cy="2630084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3643306" y="5929330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ВАНЯ</a:t>
              </a:r>
              <a:endParaRPr lang="ru-RU" b="1" dirty="0"/>
            </a:p>
          </p:txBody>
        </p:sp>
      </p:grpSp>
      <p:pic>
        <p:nvPicPr>
          <p:cNvPr id="22" name="Рисунок 21" descr="Fish-Yellow-P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28696" y="5072074"/>
            <a:ext cx="1014873" cy="1278741"/>
          </a:xfrm>
          <a:prstGeom prst="rect">
            <a:avLst/>
          </a:prstGeom>
        </p:spPr>
      </p:pic>
      <p:pic>
        <p:nvPicPr>
          <p:cNvPr id="20" name="Рисунок 19" descr="c71ffdea277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6116" y="5072074"/>
            <a:ext cx="1000132" cy="1285884"/>
          </a:xfrm>
          <a:prstGeom prst="rect">
            <a:avLst/>
          </a:prstGeom>
        </p:spPr>
      </p:pic>
      <p:pic>
        <p:nvPicPr>
          <p:cNvPr id="24" name="Рисунок 23" descr="73727_dfed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29322" y="5072074"/>
            <a:ext cx="1000132" cy="1285884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1337 -0.01088 -0.02639 -0.01435 -0.04028 -0.01806 C -0.07517 -0.0412 -0.10451 -0.07847 -0.13941 -0.10278 C -0.14653 -0.11018 -0.15989 -0.11088 -0.17066 -0.11505 C -0.18194 -0.1206 -0.19305 -0.13079 -0.20555 -0.13657 C -0.22187 -0.15208 -0.21406 -0.14838 -0.22378 -0.15393 C -0.23646 -0.16991 -0.22187 -0.15278 -0.23646 -0.16389 C -0.23646 -0.16505 -0.23837 -0.16921 -0.24045 -0.17037 C -0.24201 -0.17199 -0.24427 -0.17407 -0.24531 -0.17593 C -0.25642 -0.18287 -0.26614 -0.18426 -0.27743 -0.18866 C -0.2783 -0.21018 -0.2783 -0.22037 -0.2875 -0.2331 C -0.29184 -0.24954 -0.29687 -0.25556 -0.30104 -0.27014 C -0.30104 -0.27477 -0.30243 -0.28727 -0.30434 -0.2912 C -0.30434 -0.33009 -0.30104 -0.34421 -0.30955 -0.36968 C -0.31354 -0.39907 -0.30955 -0.45856 -0.30955 -0.4588 " pathEditMode="relative" rAng="0" ptsTypes="ffffffffffffff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C -0.00278 -3.33333E-6 -0.00555 -3.33333E-6 -0.00833 -0.00162 C -0.00989 -0.00301 -0.01146 -0.02083 -0.01337 -0.025 C -0.01423 -0.03148 -0.0151 -0.02986 -0.01597 -0.03958 C -0.01701 -0.05115 -0.01805 -0.06921 -0.01909 -0.08194 C -0.01944 -0.09375 -0.01962 -0.10439 -0.01996 -0.11551 C -0.01996 -0.12245 -0.01996 -0.13194 -0.02014 -0.13889 C -0.02031 -0.14398 -0.02048 -0.14838 -0.02048 -0.15393 C -0.02048 -0.15578 -0.02066 -0.16111 -0.02066 -0.1618 C -0.02083 -0.17963 -0.02118 -0.17569 -0.02153 -0.18727 C -0.02222 -0.20115 -0.02257 -0.21412 -0.02326 -0.22199 C -0.02361 -0.23541 -0.02361 -0.24861 -0.02396 -0.2625 C -0.02396 -0.27939 -0.0243 -0.2956 -0.0243 -0.31296 C -0.0243 -0.3537 -0.0243 -0.33727 -0.0243 -0.36481 " pathEditMode="relative" rAng="0" ptsTypes="fffffffffffff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C 0.00261 0.00811 0.00487 0.01574 0.00763 0.01829 C 0.00886 0.01922 0.0099 0.02246 0.01112 0.02662 C 0.01163 0.02824 0.01268 0.03056 0.01268 0.03079 C 0.01511 0.04352 0.01719 0.03449 0.0198 0.03264 C 0.02049 0.02963 0.02136 0.02755 0.02205 0.02454 C 0.02223 0.02408 0.02257 0.02246 0.02257 0.02269 C 0.02275 0.02107 0.02292 0.02037 0.0231 0.01829 C 0.02344 0.01621 0.02344 0.01181 0.02344 0.00996 C 0.02483 -0.0037 0.02639 -0.00787 0.02778 -0.0118 C 0.02848 -0.01365 0.02917 -0.01551 0.02987 -0.01805 C 0.03021 -0.01944 0.03108 -0.02199 0.03108 -0.02176 C 0.03299 -0.03472 0.0349 -0.03333 0.03664 -0.03796 C 0.03716 -0.03935 0.03768 -0.03935 0.0382 -0.04213 C 0.03855 -0.04351 0.03855 -0.04467 0.03889 -0.04606 C 0.03941 -0.04791 0.04028 -0.05 0.04028 -0.04976 C 0.0408 -0.05439 0.04132 -0.05833 0.04185 -0.06018 C 0.04219 -0.06851 0.04185 -0.06088 0.04254 -0.06666 C 0.04323 -0.07222 0.04393 -0.07916 0.04462 -0.08449 C 0.04549 -0.09051 0.04619 -0.09976 0.04688 -0.10671 C 0.04723 -0.11041 0.04757 -0.1162 0.0481 -0.11875 C 0.04844 -0.12824 0.04896 -0.13958 0.04931 -0.14907 C 0.05001 -0.16041 0.05035 -0.1706 0.05105 -0.1831 C 0.05122 -0.19768 0.05105 -0.19189 0.05139 -0.20139 C 0.05157 -0.23101 0.05226 -0.25648 0.05278 -0.28379 C 0.05296 -0.2912 0.05313 -0.29861 0.05313 -0.30625 C 0.05313 -0.30995 0.0533 -0.31435 0.0533 -0.31851 C 0.05348 -0.32037 0.05348 -0.3243 0.05348 -0.32407 C 0.05365 -0.33889 0.05365 -0.34676 0.05417 -0.35671 C 0.05435 -0.36944 0.05435 -0.38264 0.05452 -0.39514 C 0.05452 -0.39652 0.05521 -0.41481 0.05504 -0.41481 C 0.05487 -0.41481 0.05469 -0.41481 0.05469 -0.41458 " pathEditMode="relative" rAng="0" ptsTypes="fffffffffffffffffffffffffffffff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zzz692d7129a6a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428593" y="1571612"/>
            <a:ext cx="4500595" cy="2928958"/>
          </a:xfrm>
          <a:prstGeom prst="rect">
            <a:avLst/>
          </a:prstGeom>
        </p:spPr>
      </p:pic>
      <p:pic>
        <p:nvPicPr>
          <p:cNvPr id="16" name="Рисунок 15" descr="1_12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flipH="1">
            <a:off x="2143108" y="4286256"/>
            <a:ext cx="1071570" cy="1723243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2357454" cy="5571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9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14612" y="214290"/>
            <a:ext cx="6215106" cy="1571636"/>
          </a:xfrm>
        </p:spPr>
        <p:txBody>
          <a:bodyPr>
            <a:noAutofit/>
          </a:bodyPr>
          <a:lstStyle/>
          <a:p>
            <a:pPr marL="1588" indent="-3175">
              <a:buNone/>
            </a:pPr>
            <a:r>
              <a:rPr lang="ru-RU" sz="1800" dirty="0" smtClean="0"/>
              <a:t>Шла Маша в город, а навстречу ей три старушки, </a:t>
            </a:r>
          </a:p>
          <a:p>
            <a:pPr marL="1588" indent="-3175">
              <a:buNone/>
            </a:pPr>
            <a:r>
              <a:rPr lang="ru-RU" sz="1800" dirty="0" smtClean="0"/>
              <a:t>У каждой по два мешка, </a:t>
            </a:r>
          </a:p>
          <a:p>
            <a:pPr marL="1588" indent="-3175">
              <a:buNone/>
            </a:pPr>
            <a:r>
              <a:rPr lang="ru-RU" sz="1800" dirty="0" smtClean="0"/>
              <a:t>В каждом мешке по кошке. </a:t>
            </a:r>
          </a:p>
          <a:p>
            <a:pPr marL="1588" indent="-3175">
              <a:buNone/>
            </a:pPr>
            <a:r>
              <a:rPr lang="ru-RU" sz="1800" dirty="0" smtClean="0"/>
              <a:t>Сколько всего человек шло в город?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4" name="Рисунок 13" descr="15283_fluval-accent-aquarium-black-ukw400-h4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410208" y="4071942"/>
            <a:ext cx="956050" cy="152652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 descr="wwIN2TQyDFft5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601829"/>
            <a:ext cx="1000132" cy="1705357"/>
          </a:xfrm>
          <a:prstGeom prst="rect">
            <a:avLst/>
          </a:prstGeom>
          <a:ln>
            <a:noFill/>
          </a:ln>
        </p:spPr>
      </p:pic>
      <p:sp>
        <p:nvSpPr>
          <p:cNvPr id="17" name="Пятиугольник 16"/>
          <p:cNvSpPr/>
          <p:nvPr/>
        </p:nvSpPr>
        <p:spPr>
          <a:xfrm>
            <a:off x="428596" y="6000768"/>
            <a:ext cx="1571636" cy="500066"/>
          </a:xfrm>
          <a:prstGeom prst="homePlat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 prst="angle"/>
            <a:contourClr>
              <a:schemeClr val="accent5">
                <a:shade val="15000"/>
                <a:satMod val="11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</a:t>
            </a:r>
            <a:endParaRPr lang="ru-RU" b="1" dirty="0"/>
          </a:p>
        </p:txBody>
      </p:sp>
      <p:pic>
        <p:nvPicPr>
          <p:cNvPr id="18" name="Рисунок 17" descr="Рисунок2 (2)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15338" y="5929330"/>
            <a:ext cx="609550" cy="609550"/>
          </a:xfrm>
          <a:prstGeom prst="rect">
            <a:avLst/>
          </a:prstGeom>
        </p:spPr>
      </p:pic>
      <p:pic>
        <p:nvPicPr>
          <p:cNvPr id="21" name="Рисунок 20" descr="devochka_s_portfelem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86644" y="3661258"/>
            <a:ext cx="1285884" cy="2112983"/>
          </a:xfrm>
          <a:prstGeom prst="rect">
            <a:avLst/>
          </a:prstGeom>
        </p:spPr>
      </p:pic>
      <p:pic>
        <p:nvPicPr>
          <p:cNvPr id="23" name="Рисунок 22" descr="devochka_s_portfelem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86644" y="3643314"/>
            <a:ext cx="1285884" cy="2112983"/>
          </a:xfrm>
          <a:prstGeom prst="rect">
            <a:avLst/>
          </a:prstGeom>
        </p:spPr>
      </p:pic>
      <p:pic>
        <p:nvPicPr>
          <p:cNvPr id="31" name="Рисунок 30" descr="bag-clipart-sack-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57818" y="4000504"/>
            <a:ext cx="601966" cy="793220"/>
          </a:xfrm>
          <a:prstGeom prst="rect">
            <a:avLst/>
          </a:prstGeom>
        </p:spPr>
      </p:pic>
      <p:pic>
        <p:nvPicPr>
          <p:cNvPr id="32" name="Рисунок 31" descr="bag-clipart-sack-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4500570"/>
            <a:ext cx="601966" cy="793220"/>
          </a:xfrm>
          <a:prstGeom prst="rect">
            <a:avLst/>
          </a:prstGeom>
        </p:spPr>
      </p:pic>
      <p:pic>
        <p:nvPicPr>
          <p:cNvPr id="33" name="Рисунок 32" descr="bag-clipart-sack-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00496" y="4643446"/>
            <a:ext cx="601966" cy="793220"/>
          </a:xfrm>
          <a:prstGeom prst="rect">
            <a:avLst/>
          </a:prstGeom>
        </p:spPr>
      </p:pic>
      <p:pic>
        <p:nvPicPr>
          <p:cNvPr id="34" name="Рисунок 33" descr="bag-clipart-sack-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6116" y="4786322"/>
            <a:ext cx="601966" cy="793220"/>
          </a:xfrm>
          <a:prstGeom prst="rect">
            <a:avLst/>
          </a:prstGeom>
        </p:spPr>
      </p:pic>
      <p:pic>
        <p:nvPicPr>
          <p:cNvPr id="35" name="Рисунок 34" descr="bag-clipart-sack-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86050" y="4929198"/>
            <a:ext cx="601966" cy="793220"/>
          </a:xfrm>
          <a:prstGeom prst="rect">
            <a:avLst/>
          </a:prstGeom>
        </p:spPr>
      </p:pic>
      <p:pic>
        <p:nvPicPr>
          <p:cNvPr id="36" name="Рисунок 35" descr="bag-clipart-sack-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14546" y="5214950"/>
            <a:ext cx="601966" cy="793220"/>
          </a:xfrm>
          <a:prstGeom prst="rect">
            <a:avLst/>
          </a:prstGeom>
        </p:spPr>
      </p:pic>
      <p:pic>
        <p:nvPicPr>
          <p:cNvPr id="39" name="Рисунок 38" descr="knopka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58214" y="571480"/>
            <a:ext cx="290514" cy="290514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51996 -0.0407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2571768" cy="5571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10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14612" y="214290"/>
            <a:ext cx="6215106" cy="1571636"/>
          </a:xfrm>
        </p:spPr>
        <p:txBody>
          <a:bodyPr>
            <a:noAutofit/>
          </a:bodyPr>
          <a:lstStyle/>
          <a:p>
            <a:pPr marL="1588" indent="-3175">
              <a:buNone/>
            </a:pPr>
            <a:r>
              <a:rPr lang="ru-RU" sz="1800" dirty="0" smtClean="0"/>
              <a:t>Девочки Ася, Таня, Ира и Лариса занимались спортом.  </a:t>
            </a:r>
          </a:p>
          <a:p>
            <a:pPr marL="1588" indent="-3175">
              <a:buNone/>
            </a:pPr>
            <a:r>
              <a:rPr lang="ru-RU" sz="1800" dirty="0" smtClean="0"/>
              <a:t>Кто-то из них играл в волейбол, кто-то плавал, кто-то бегал, кто-то играл в шахматы.  </a:t>
            </a:r>
          </a:p>
          <a:p>
            <a:pPr marL="1588" indent="-3175">
              <a:buNone/>
            </a:pPr>
            <a:r>
              <a:rPr lang="ru-RU" sz="1800" dirty="0" smtClean="0"/>
              <a:t>Каким спортом увлекалась каждая девочка,  если: </a:t>
            </a:r>
          </a:p>
          <a:p>
            <a:pPr marL="1588" indent="-3175">
              <a:buNone/>
            </a:pPr>
            <a:r>
              <a:rPr lang="ru-RU" sz="1800" dirty="0" smtClean="0"/>
              <a:t>Ася не играла в волейбол, в шахматы и не бегала, </a:t>
            </a:r>
          </a:p>
          <a:p>
            <a:pPr marL="1588" indent="-3175">
              <a:buNone/>
            </a:pPr>
            <a:r>
              <a:rPr lang="ru-RU" sz="1800" dirty="0" smtClean="0"/>
              <a:t>Ира не бегала и не играла в шахматы, а Таня не бегала?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428596" y="6000768"/>
            <a:ext cx="1571636" cy="500066"/>
          </a:xfrm>
          <a:prstGeom prst="homePlat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 prst="angle"/>
            <a:contourClr>
              <a:schemeClr val="accent5">
                <a:shade val="15000"/>
                <a:satMod val="11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</a:t>
            </a:r>
            <a:endParaRPr lang="ru-RU" b="1" dirty="0"/>
          </a:p>
        </p:txBody>
      </p:sp>
      <p:pic>
        <p:nvPicPr>
          <p:cNvPr id="18" name="Рисунок 17" descr="Рисунок2 (2)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5929330"/>
            <a:ext cx="609550" cy="609550"/>
          </a:xfrm>
          <a:prstGeom prst="rect">
            <a:avLst/>
          </a:prstGeom>
        </p:spPr>
      </p:pic>
      <p:pic>
        <p:nvPicPr>
          <p:cNvPr id="19" name="Рисунок 18" descr="knopka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571480"/>
            <a:ext cx="290514" cy="290514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714612" y="2928934"/>
            <a:ext cx="1428760" cy="3584042"/>
            <a:chOff x="2714612" y="2928934"/>
            <a:chExt cx="1428760" cy="3584042"/>
          </a:xfrm>
        </p:grpSpPr>
        <p:pic>
          <p:nvPicPr>
            <p:cNvPr id="14" name="Рисунок 13" descr="15283_fluval-accent-aquarium-black-ukw400-h400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flipH="1">
              <a:off x="2714612" y="2928934"/>
              <a:ext cx="1428760" cy="3333773"/>
            </a:xfrm>
            <a:prstGeom prst="rect">
              <a:avLst/>
            </a:prstGeom>
            <a:ln>
              <a:noFill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3000364" y="6143644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Таня</a:t>
              </a:r>
              <a:endParaRPr lang="ru-RU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572000" y="2786058"/>
            <a:ext cx="1714512" cy="3655480"/>
            <a:chOff x="4572000" y="2786058"/>
            <a:chExt cx="1714512" cy="3655480"/>
          </a:xfrm>
        </p:grpSpPr>
        <p:pic>
          <p:nvPicPr>
            <p:cNvPr id="16" name="Рисунок 15" descr="1_120.png"/>
            <p:cNvPicPr>
              <a:picLocks noChangeAspect="1"/>
            </p:cNvPicPr>
            <p:nvPr/>
          </p:nvPicPr>
          <p:blipFill>
            <a:blip r:embed="rId6" cstate="print"/>
            <a:srcRect b="75"/>
            <a:stretch>
              <a:fillRect/>
            </a:stretch>
          </p:blipFill>
          <p:spPr>
            <a:xfrm>
              <a:off x="4572000" y="2786058"/>
              <a:ext cx="1714512" cy="3429024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4857752" y="6072206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Ира</a:t>
              </a:r>
              <a:endParaRPr lang="ru-RU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00892" y="2571744"/>
            <a:ext cx="1357323" cy="3726918"/>
            <a:chOff x="6643702" y="2857496"/>
            <a:chExt cx="1357323" cy="3726918"/>
          </a:xfrm>
        </p:grpSpPr>
        <p:pic>
          <p:nvPicPr>
            <p:cNvPr id="15" name="Рисунок 14" descr="1_120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6643702" y="2857496"/>
              <a:ext cx="1357323" cy="3475618"/>
            </a:xfrm>
            <a:prstGeom prst="rect">
              <a:avLst/>
            </a:prstGeom>
            <a:ln>
              <a:noFill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6858016" y="6215082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Лариса</a:t>
              </a:r>
              <a:endParaRPr lang="ru-RU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85720" y="1571612"/>
            <a:ext cx="3731665" cy="1873677"/>
            <a:chOff x="285720" y="1571612"/>
            <a:chExt cx="3731665" cy="1873677"/>
          </a:xfrm>
        </p:grpSpPr>
        <p:pic>
          <p:nvPicPr>
            <p:cNvPr id="32" name="Рисунок 31" descr="6QOvbOJGS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5720" y="1571612"/>
              <a:ext cx="3731665" cy="187367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643042" y="2857496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Ася</a:t>
              </a:r>
              <a:endParaRPr lang="ru-RU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28596" y="1714488"/>
            <a:ext cx="1643074" cy="4012670"/>
            <a:chOff x="500034" y="1643050"/>
            <a:chExt cx="1643074" cy="4012670"/>
          </a:xfrm>
        </p:grpSpPr>
        <p:pic>
          <p:nvPicPr>
            <p:cNvPr id="13" name="Рисунок 12" descr="wwIN2TQyDFft5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034" y="1643050"/>
              <a:ext cx="1643074" cy="38776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857224" y="5286388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Ася</a:t>
              </a:r>
              <a:endParaRPr lang="ru-RU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357290" y="3214686"/>
            <a:ext cx="2690813" cy="2182005"/>
            <a:chOff x="1357290" y="3214686"/>
            <a:chExt cx="2690813" cy="2182005"/>
          </a:xfrm>
        </p:grpSpPr>
        <p:pic>
          <p:nvPicPr>
            <p:cNvPr id="34" name="Рисунок 33" descr="Lqc7mtlivw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7290" y="3214686"/>
              <a:ext cx="2690813" cy="218200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071670" y="4929198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Таня</a:t>
              </a:r>
              <a:endParaRPr lang="ru-RU" b="1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357686" y="3500438"/>
            <a:ext cx="2158224" cy="2738443"/>
            <a:chOff x="5072066" y="4929198"/>
            <a:chExt cx="2158224" cy="2738443"/>
          </a:xfrm>
        </p:grpSpPr>
        <p:pic>
          <p:nvPicPr>
            <p:cNvPr id="33" name="Рисунок 32" descr="imgaes10595-500x500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72066" y="4929198"/>
              <a:ext cx="2158224" cy="2738443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072066" y="7000900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Ира</a:t>
              </a:r>
              <a:endParaRPr lang="ru-RU" b="1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715140" y="3214686"/>
            <a:ext cx="1845126" cy="2726786"/>
            <a:chOff x="5500694" y="5072074"/>
            <a:chExt cx="1845126" cy="2726786"/>
          </a:xfrm>
        </p:grpSpPr>
        <p:pic>
          <p:nvPicPr>
            <p:cNvPr id="35" name="Рисунок 34" descr="116418503_2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00694" y="5072074"/>
              <a:ext cx="1845126" cy="269080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6143636" y="7429528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Лариса</a:t>
              </a:r>
              <a:endParaRPr lang="ru-RU" b="1" dirty="0"/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лист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951701"/>
            <a:ext cx="2684990" cy="3327052"/>
          </a:xfrm>
          <a:prstGeom prst="rect">
            <a:avLst/>
          </a:prstGeom>
        </p:spPr>
      </p:pic>
      <p:pic>
        <p:nvPicPr>
          <p:cNvPr id="33" name="Рисунок 32" descr="вышив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360220"/>
            <a:ext cx="2786082" cy="25743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2571768" cy="5571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11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14612" y="214290"/>
            <a:ext cx="6215106" cy="1571636"/>
          </a:xfrm>
        </p:spPr>
        <p:txBody>
          <a:bodyPr>
            <a:noAutofit/>
          </a:bodyPr>
          <a:lstStyle/>
          <a:p>
            <a:pPr marL="1588" indent="-3175">
              <a:buNone/>
            </a:pPr>
            <a:r>
              <a:rPr lang="ru-RU" sz="1800" dirty="0" smtClean="0"/>
              <a:t>Зина, Лиза и Лариса вышивали.  </a:t>
            </a:r>
          </a:p>
          <a:p>
            <a:pPr marL="1588" indent="-3175">
              <a:buNone/>
            </a:pPr>
            <a:r>
              <a:rPr lang="ru-RU" sz="1800" dirty="0" smtClean="0"/>
              <a:t>Одна девочка вышивала листочки, другая - птичек,  третья - цветочки. </a:t>
            </a:r>
          </a:p>
          <a:p>
            <a:pPr marL="1588" indent="-3175">
              <a:buNone/>
            </a:pPr>
            <a:r>
              <a:rPr lang="ru-RU" sz="1800" dirty="0" smtClean="0"/>
              <a:t>Кто что вышивал, если Лиза не вышивала листочки и птичек, а Зина не вышивала листочки? 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428596" y="6000768"/>
            <a:ext cx="1571636" cy="500066"/>
          </a:xfrm>
          <a:prstGeom prst="homePlat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 prst="angle"/>
            <a:contourClr>
              <a:schemeClr val="accent5">
                <a:shade val="15000"/>
                <a:satMod val="11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</a:t>
            </a:r>
            <a:endParaRPr lang="ru-RU" b="1" dirty="0"/>
          </a:p>
        </p:txBody>
      </p:sp>
      <p:pic>
        <p:nvPicPr>
          <p:cNvPr id="18" name="Рисунок 17" descr="Рисунок2 (2)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338" y="5929330"/>
            <a:ext cx="609550" cy="609550"/>
          </a:xfrm>
          <a:prstGeom prst="rect">
            <a:avLst/>
          </a:prstGeom>
        </p:spPr>
      </p:pic>
      <p:pic>
        <p:nvPicPr>
          <p:cNvPr id="19" name="Рисунок 18" descr="knopka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6776" y="571480"/>
            <a:ext cx="290514" cy="2905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500034" y="2357430"/>
            <a:ext cx="1571636" cy="3512604"/>
            <a:chOff x="500034" y="1643050"/>
            <a:chExt cx="1643074" cy="4012670"/>
          </a:xfrm>
        </p:grpSpPr>
        <p:pic>
          <p:nvPicPr>
            <p:cNvPr id="21" name="Рисунок 20" descr="wwIN2TQyDFft5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034" y="1643050"/>
              <a:ext cx="1643074" cy="38776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857224" y="5286388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Зина</a:t>
              </a:r>
              <a:endParaRPr lang="ru-RU" b="1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269127" y="3000372"/>
            <a:ext cx="2089088" cy="3330080"/>
            <a:chOff x="5569682" y="1583778"/>
            <a:chExt cx="2205148" cy="4762536"/>
          </a:xfrm>
        </p:grpSpPr>
        <p:pic>
          <p:nvPicPr>
            <p:cNvPr id="26" name="Рисунок 25" descr="1_120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69682" y="1583778"/>
              <a:ext cx="2205148" cy="4495371"/>
            </a:xfrm>
            <a:prstGeom prst="rect">
              <a:avLst/>
            </a:prstGeom>
            <a:ln>
              <a:noFill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6191287" y="5976982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Лариса</a:t>
              </a:r>
              <a:endParaRPr lang="ru-RU" b="1" dirty="0"/>
            </a:p>
          </p:txBody>
        </p:sp>
      </p:grpSp>
      <p:pic>
        <p:nvPicPr>
          <p:cNvPr id="35" name="Рисунок 34" descr="5586203355342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14678" y="3776332"/>
            <a:ext cx="2762247" cy="2325426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071802" y="2928934"/>
            <a:ext cx="2212969" cy="3369728"/>
            <a:chOff x="3071802" y="2928934"/>
            <a:chExt cx="2212969" cy="3369728"/>
          </a:xfrm>
        </p:grpSpPr>
        <p:pic>
          <p:nvPicPr>
            <p:cNvPr id="14" name="Рисунок 13" descr="15283_fluval-accent-aquarium-black-ukw400-h400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71802" y="2928934"/>
              <a:ext cx="2212969" cy="3098156"/>
            </a:xfrm>
            <a:prstGeom prst="rect">
              <a:avLst/>
            </a:prstGeom>
            <a:ln>
              <a:noFill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3643306" y="5929330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Лиза</a:t>
              </a:r>
              <a:endParaRPr lang="ru-RU" b="1" dirty="0"/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_1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428736"/>
            <a:ext cx="2587907" cy="2946745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2571768" cy="5571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12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14612" y="214290"/>
            <a:ext cx="6215106" cy="1571636"/>
          </a:xfrm>
        </p:spPr>
        <p:txBody>
          <a:bodyPr>
            <a:noAutofit/>
          </a:bodyPr>
          <a:lstStyle/>
          <a:p>
            <a:pPr marL="1588" indent="-3175">
              <a:buNone/>
            </a:pPr>
            <a:r>
              <a:rPr lang="ru-RU" sz="1800" dirty="0" smtClean="0"/>
              <a:t>Алик, Боря и Вова жили в разных домах.  </a:t>
            </a:r>
          </a:p>
          <a:p>
            <a:pPr marL="1588" indent="-3175">
              <a:buNone/>
            </a:pPr>
            <a:r>
              <a:rPr lang="ru-RU" sz="1800" dirty="0" smtClean="0"/>
              <a:t>Два дома были в три этажа, один дом был в два этажа.  </a:t>
            </a:r>
          </a:p>
          <a:p>
            <a:pPr marL="1588" indent="-3175">
              <a:buNone/>
            </a:pPr>
            <a:r>
              <a:rPr lang="ru-RU" sz="1800" dirty="0" smtClean="0"/>
              <a:t>Алик и Боря жили в разных домах, Боря и Вова жили тоже в разных домах. Где жил каждый мальчик?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4" name="Рисунок 13" descr="15283_fluval-accent-aquarium-black-ukw400-h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1714488"/>
            <a:ext cx="2704601" cy="2067569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 descr="wwIN2TQyDFft5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00108"/>
            <a:ext cx="2470113" cy="2735442"/>
          </a:xfrm>
          <a:prstGeom prst="rect">
            <a:avLst/>
          </a:prstGeom>
          <a:ln>
            <a:noFill/>
          </a:ln>
        </p:spPr>
      </p:pic>
      <p:sp>
        <p:nvSpPr>
          <p:cNvPr id="17" name="Пятиугольник 16"/>
          <p:cNvSpPr/>
          <p:nvPr/>
        </p:nvSpPr>
        <p:spPr>
          <a:xfrm>
            <a:off x="428596" y="6000768"/>
            <a:ext cx="1571636" cy="500066"/>
          </a:xfrm>
          <a:prstGeom prst="homePlat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 prst="angle"/>
            <a:contourClr>
              <a:schemeClr val="accent5">
                <a:shade val="15000"/>
                <a:satMod val="11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</a:t>
            </a:r>
            <a:endParaRPr lang="ru-RU" b="1" dirty="0"/>
          </a:p>
        </p:txBody>
      </p:sp>
      <p:pic>
        <p:nvPicPr>
          <p:cNvPr id="19" name="Рисунок 18" descr="knopka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9652" y="928670"/>
            <a:ext cx="290514" cy="290514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3786182" y="4000504"/>
            <a:ext cx="1214446" cy="2583910"/>
            <a:chOff x="3214678" y="4071942"/>
            <a:chExt cx="1214446" cy="2583910"/>
          </a:xfrm>
        </p:grpSpPr>
        <p:pic>
          <p:nvPicPr>
            <p:cNvPr id="20" name="Рисунок 19" descr="c71ffdea2774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3214678" y="4071942"/>
              <a:ext cx="1214446" cy="225779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286116" y="6286520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ВОВА</a:t>
              </a:r>
              <a:endParaRPr lang="ru-RU" b="1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715140" y="4214818"/>
            <a:ext cx="1285884" cy="2369596"/>
            <a:chOff x="6715140" y="4214818"/>
            <a:chExt cx="1285884" cy="2369596"/>
          </a:xfrm>
        </p:grpSpPr>
        <p:pic>
          <p:nvPicPr>
            <p:cNvPr id="24" name="Рисунок 23" descr="73727_dfed8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6715140" y="4214818"/>
              <a:ext cx="1285884" cy="204493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929454" y="6215082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БОРЯ</a:t>
              </a:r>
              <a:endParaRPr lang="ru-RU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42910" y="3500438"/>
            <a:ext cx="857256" cy="2369596"/>
            <a:chOff x="857224" y="2786058"/>
            <a:chExt cx="1071570" cy="2941100"/>
          </a:xfrm>
        </p:grpSpPr>
        <p:pic>
          <p:nvPicPr>
            <p:cNvPr id="22" name="Рисунок 21" descr="Fish-Yellow-PN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8662" y="2786058"/>
              <a:ext cx="1000132" cy="255367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57224" y="5357826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АЛИК</a:t>
              </a:r>
              <a:endParaRPr lang="ru-RU" b="1" dirty="0"/>
            </a:p>
          </p:txBody>
        </p:sp>
      </p:grpSp>
      <p:sp>
        <p:nvSpPr>
          <p:cNvPr id="28" name="Управляющая кнопка: домой 27">
            <a:hlinkClick r:id="" action="ppaction://hlinkshowjump?jump=firstslide" highlightClick="1"/>
          </p:cNvPr>
          <p:cNvSpPr/>
          <p:nvPr/>
        </p:nvSpPr>
        <p:spPr>
          <a:xfrm>
            <a:off x="8215338" y="5857892"/>
            <a:ext cx="571504" cy="571504"/>
          </a:xfrm>
          <a:prstGeom prst="actionButtonHom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2685 L 0.6632 0.1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36632 -0.0828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0.37482 -0.068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500306"/>
            <a:ext cx="8591550" cy="48575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428596" y="928670"/>
            <a:ext cx="2867015" cy="5572164"/>
          </a:xfrm>
        </p:spPr>
        <p:txBody>
          <a:bodyPr>
            <a:noAutofit/>
          </a:bodyPr>
          <a:lstStyle/>
          <a:p>
            <a:pPr marL="265113" indent="-268288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ru-RU" sz="1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3000364" y="928670"/>
            <a:ext cx="2786082" cy="5500726"/>
          </a:xfrm>
        </p:spPr>
        <p:txBody>
          <a:bodyPr>
            <a:noAutofit/>
          </a:bodyPr>
          <a:lstStyle/>
          <a:p>
            <a:pPr marL="360363" indent="-363538">
              <a:buClr>
                <a:schemeClr val="accent2">
                  <a:lumMod val="75000"/>
                </a:schemeClr>
              </a:buClr>
              <a:buFont typeface="+mj-lt"/>
              <a:buAutoNum type="arabicPeriod" startAt="22"/>
            </a:pPr>
            <a:endParaRPr lang="ru-RU" sz="12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8"/>
          </p:nvPr>
        </p:nvSpPr>
        <p:spPr>
          <a:xfrm>
            <a:off x="6000760" y="214290"/>
            <a:ext cx="2786082" cy="6072230"/>
          </a:xfrm>
        </p:spPr>
        <p:txBody>
          <a:bodyPr>
            <a:noAutofit/>
          </a:bodyPr>
          <a:lstStyle/>
          <a:p>
            <a:pPr marL="454025" indent="-457200">
              <a:buClr>
                <a:schemeClr val="accent2">
                  <a:lumMod val="75000"/>
                </a:schemeClr>
              </a:buClr>
              <a:buFont typeface="+mj-lt"/>
              <a:buAutoNum type="arabicPeriod" startAt="42"/>
            </a:pPr>
            <a:endParaRPr lang="ru-RU" sz="1200" dirty="0" smtClean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91550" cy="79535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ЧЕГО НАЧАТЬ?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2844932"/>
          </a:xfrm>
        </p:spPr>
        <p:txBody>
          <a:bodyPr>
            <a:normAutofit fontScale="70000" lnSpcReduction="20000"/>
          </a:bodyPr>
          <a:lstStyle/>
          <a:p>
            <a:pPr marL="455612" indent="-457200">
              <a:buFont typeface="Wingdings" pitchFamily="2" charset="2"/>
              <a:buChar char="§"/>
            </a:pPr>
            <a:r>
              <a:rPr lang="ru-RU" sz="2400" dirty="0" smtClean="0"/>
              <a:t>Разгадывание шарад, ребусов, загадок и задач —</a:t>
            </a:r>
          </a:p>
          <a:p>
            <a:pPr marL="971550" lvl="3" indent="-257175">
              <a:buFont typeface="+mj-lt"/>
              <a:buAutoNum type="arabicPeriod"/>
            </a:pPr>
            <a:r>
              <a:rPr lang="ru-RU" sz="2000" dirty="0" smtClean="0"/>
              <a:t>интересный и легкий для детского восприятия способ познания окружающего мира, </a:t>
            </a:r>
          </a:p>
          <a:p>
            <a:pPr marL="971550" lvl="3" indent="-257175">
              <a:buFont typeface="+mj-lt"/>
              <a:buAutoNum type="arabicPeriod"/>
            </a:pPr>
            <a:r>
              <a:rPr lang="ru-RU" sz="2000" dirty="0" smtClean="0"/>
              <a:t>отличное упражнение для дошкольников и детей младшего школьного возраста.</a:t>
            </a:r>
          </a:p>
          <a:p>
            <a:pPr marL="447675" indent="-449263">
              <a:buFont typeface="Wingdings" pitchFamily="2" charset="2"/>
              <a:buChar char="§"/>
            </a:pPr>
            <a:r>
              <a:rPr lang="ru-RU" sz="2400" dirty="0" smtClean="0"/>
              <a:t>Самый эффективный способ развить мышление — выполнять задания на логику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Алгоритм работы:</a:t>
            </a:r>
          </a:p>
          <a:p>
            <a:r>
              <a:rPr lang="ru-RU" sz="2400" dirty="0" smtClean="0"/>
              <a:t>1.Сначала появляются основные предметы</a:t>
            </a:r>
          </a:p>
          <a:p>
            <a:r>
              <a:rPr lang="ru-RU" sz="2400" dirty="0" smtClean="0"/>
              <a:t>2.Затем по щелчку по красной </a:t>
            </a:r>
            <a:r>
              <a:rPr lang="ru-RU" sz="2400" dirty="0" smtClean="0"/>
              <a:t>кнопке ВВЕРХУ СПРАВА появятся </a:t>
            </a:r>
            <a:r>
              <a:rPr lang="ru-RU" sz="2400" dirty="0" smtClean="0"/>
              <a:t>следующие персонажи </a:t>
            </a:r>
            <a:r>
              <a:rPr lang="ru-RU" sz="2400" dirty="0" smtClean="0"/>
              <a:t>загадки и кнопка ОТВЕТ</a:t>
            </a:r>
            <a:endParaRPr lang="ru-RU" sz="2400" dirty="0" smtClean="0"/>
          </a:p>
          <a:p>
            <a:r>
              <a:rPr lang="ru-RU" sz="2400" dirty="0" smtClean="0"/>
              <a:t>3.И чтобы проверить правильность рассуждений – щелкаем по кнопке ОТВЕТ</a:t>
            </a:r>
          </a:p>
          <a:p>
            <a:pPr marL="447675" indent="-449263">
              <a:buFont typeface="Wingdings" pitchFamily="2" charset="2"/>
              <a:buChar char="§"/>
            </a:pPr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Рисунок 3" descr="Рисунок2 (2)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5929330"/>
            <a:ext cx="609550" cy="609550"/>
          </a:xfrm>
          <a:prstGeom prst="rect">
            <a:avLst/>
          </a:prstGeom>
        </p:spPr>
      </p:pic>
      <p:pic>
        <p:nvPicPr>
          <p:cNvPr id="5" name="Рисунок 4" descr="u_8edf99a212269e0de46a7a9eaae321e8_8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357562"/>
            <a:ext cx="3333750" cy="33337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3071802" y="3786190"/>
            <a:ext cx="2214578" cy="2081210"/>
            <a:chOff x="3071802" y="3786190"/>
            <a:chExt cx="2214578" cy="2081210"/>
          </a:xfrm>
        </p:grpSpPr>
        <p:pic>
          <p:nvPicPr>
            <p:cNvPr id="16" name="Рисунок 15" descr="1_120.png"/>
            <p:cNvPicPr>
              <a:picLocks noChangeAspect="1"/>
            </p:cNvPicPr>
            <p:nvPr/>
          </p:nvPicPr>
          <p:blipFill>
            <a:blip r:embed="rId3" cstate="print"/>
            <a:srcRect l="5859" t="14649" r="3320"/>
            <a:stretch>
              <a:fillRect/>
            </a:stretch>
          </p:blipFill>
          <p:spPr>
            <a:xfrm>
              <a:off x="3071802" y="3786190"/>
              <a:ext cx="2214578" cy="2081210"/>
            </a:xfrm>
            <a:prstGeom prst="rect">
              <a:avLst/>
            </a:prstGeom>
          </p:spPr>
        </p:pic>
        <p:pic>
          <p:nvPicPr>
            <p:cNvPr id="23" name="Рисунок 22" descr="0_8e031_c84eb98_ori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7554" y="4429132"/>
              <a:ext cx="1500198" cy="1088179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2286016" cy="5571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1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428860" y="214290"/>
            <a:ext cx="6500858" cy="1714512"/>
          </a:xfrm>
        </p:spPr>
        <p:txBody>
          <a:bodyPr>
            <a:noAutofit/>
          </a:bodyPr>
          <a:lstStyle/>
          <a:p>
            <a:pPr marL="1588" indent="-3175">
              <a:buNone/>
            </a:pPr>
            <a:r>
              <a:rPr lang="ru-RU" sz="1800" dirty="0" smtClean="0"/>
              <a:t>У Оли было 3 разных аквариума. </a:t>
            </a:r>
          </a:p>
          <a:p>
            <a:pPr marL="1588" indent="-3175">
              <a:buNone/>
            </a:pPr>
            <a:r>
              <a:rPr lang="ru-RU" sz="1800" dirty="0" smtClean="0"/>
              <a:t>Желтая рыбка плавала не в круглом и не в прямоугольном аквариуме. </a:t>
            </a:r>
          </a:p>
          <a:p>
            <a:pPr marL="1588" indent="-3175">
              <a:buNone/>
            </a:pPr>
            <a:r>
              <a:rPr lang="ru-RU" sz="1800" dirty="0" smtClean="0"/>
              <a:t>Золотая рыбка - не в квадратном и не в круглом. </a:t>
            </a:r>
          </a:p>
          <a:p>
            <a:pPr marL="1588" indent="-3175">
              <a:buNone/>
            </a:pPr>
            <a:r>
              <a:rPr lang="ru-RU" sz="1800" dirty="0" smtClean="0"/>
              <a:t>В каком аквариуме плавала синяя  рыбка?</a:t>
            </a:r>
            <a:endParaRPr lang="ru-RU" sz="1800" dirty="0"/>
          </a:p>
        </p:txBody>
      </p:sp>
      <p:pic>
        <p:nvPicPr>
          <p:cNvPr id="13" name="Рисунок 12" descr="wwIN2TQyDFft5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429000"/>
            <a:ext cx="2105041" cy="2428892"/>
          </a:xfrm>
          <a:prstGeom prst="rect">
            <a:avLst/>
          </a:prstGeom>
        </p:spPr>
      </p:pic>
      <p:pic>
        <p:nvPicPr>
          <p:cNvPr id="14" name="Рисунок 13" descr="15283_fluval-accent-aquarium-black-ukw400-h40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3571876"/>
            <a:ext cx="3309934" cy="2358344"/>
          </a:xfrm>
          <a:prstGeom prst="rect">
            <a:avLst/>
          </a:prstGeom>
        </p:spPr>
      </p:pic>
      <p:pic>
        <p:nvPicPr>
          <p:cNvPr id="20" name="Рисунок 19" descr="c71ffdea277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2500306"/>
            <a:ext cx="1428760" cy="746088"/>
          </a:xfrm>
          <a:prstGeom prst="rect">
            <a:avLst/>
          </a:prstGeom>
        </p:spPr>
      </p:pic>
      <p:pic>
        <p:nvPicPr>
          <p:cNvPr id="22" name="Рисунок 21" descr="Fish-Yellow-P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86182" y="2428868"/>
            <a:ext cx="1236579" cy="681311"/>
          </a:xfrm>
          <a:prstGeom prst="rect">
            <a:avLst/>
          </a:prstGeom>
        </p:spPr>
      </p:pic>
      <p:pic>
        <p:nvPicPr>
          <p:cNvPr id="24" name="Рисунок 23" descr="73727_dfed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857224" y="1928802"/>
            <a:ext cx="1500198" cy="1154790"/>
          </a:xfrm>
          <a:prstGeom prst="rect">
            <a:avLst/>
          </a:prstGeom>
        </p:spPr>
      </p:pic>
      <p:sp>
        <p:nvSpPr>
          <p:cNvPr id="26" name="Пятиугольник 25"/>
          <p:cNvSpPr/>
          <p:nvPr/>
        </p:nvSpPr>
        <p:spPr>
          <a:xfrm>
            <a:off x="428596" y="6000768"/>
            <a:ext cx="1571636" cy="500066"/>
          </a:xfrm>
          <a:prstGeom prst="homePlat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 prst="angle"/>
            <a:contourClr>
              <a:schemeClr val="accent5">
                <a:shade val="15000"/>
                <a:satMod val="11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</a:t>
            </a:r>
            <a:endParaRPr lang="ru-RU" b="1" dirty="0"/>
          </a:p>
        </p:txBody>
      </p:sp>
      <p:pic>
        <p:nvPicPr>
          <p:cNvPr id="28" name="Рисунок 27" descr="Рисунок2 (2)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15338" y="5929330"/>
            <a:ext cx="609550" cy="609550"/>
          </a:xfrm>
          <a:prstGeom prst="rect">
            <a:avLst/>
          </a:prstGeom>
        </p:spPr>
      </p:pic>
      <p:pic>
        <p:nvPicPr>
          <p:cNvPr id="30" name="Рисунок 29" descr="knopka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72528" y="642918"/>
            <a:ext cx="290514" cy="290514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C -0.00191 0.01574 -0.00504 0.02454 -0.01302 0.03426 C -0.01493 0.04653 -0.02622 0.06528 -0.03299 0.07199 C -0.03577 0.07871 -0.0375 0.08449 -0.04236 0.08727 C -0.04549 0.10301 -0.04063 0.08311 -0.04705 0.09676 C -0.05226 0.10811 -0.05382 0.12107 -0.06111 0.12894 C -0.0632 0.13982 -0.06146 0.13334 -0.06945 0.14584 C -0.0717 0.14977 -0.07257 0.15556 -0.07535 0.15926 C -0.08056 0.16621 -0.09358 0.17014 -0.09983 0.17269 C -0.11094 0.17662 -0.12101 0.18611 -0.1316 0.19167 C -0.13559 0.19352 -0.13941 0.19375 -0.14341 0.19537 C -0.14584 0.19653 -0.14809 0.19769 -0.15035 0.19908 C -0.15834 0.20903 -0.16875 0.21667 -0.17622 0.22755 C -0.18125 0.23449 -0.18768 0.23959 -0.1915 0.24861 C -0.19427 0.25556 -0.19479 0.25741 -0.19966 0.26366 C -0.20486 0.27037 -0.20573 0.2676 -0.21025 0.275 C -0.21545 0.28311 -0.22257 0.2963 -0.22552 0.30718 C -0.22657 0.31065 -0.22709 0.31459 -0.22795 0.31852 C -0.22813 0.32037 -0.22795 0.32385 -0.229 0.32431 C -0.23525 0.32686 -0.2415 0.32824 -0.24775 0.3301 C -0.2592 0.32917 -0.28247 0.33172 -0.29584 0.32431 C -0.30834 0.325 -0.32101 0.32477 -0.33351 0.32639 C -0.34045 0.32709 -0.33698 0.33774 -0.34393 0.33774 " pathEditMode="relative" rAng="0" ptsTypes="ffffffffffffffffffffffA">
                                      <p:cBhvr>
                                        <p:cTn id="3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43 0.01389 C -0.09202 0.01736 -0.10209 0.01783 -0.11303 0.01875 C -0.12223 0.02269 -0.1198 0.02523 -0.12414 0.03495 C -0.12969 0.04745 -0.13629 0.05764 -0.14115 0.07083 C -0.14358 0.07755 -0.14393 0.08634 -0.14601 0.09352 C -0.14566 0.11366 -0.14619 0.1338 -0.1448 0.1537 C -0.14306 0.17894 -0.11459 0.19005 -0.10087 0.19607 C -0.09497 0.19861 -0.08994 0.20463 -0.08386 0.20741 C -0.07691 0.21898 -0.07119 0.21921 -0.06303 0.22685 C -0.06129 0.22847 -0.0599 0.23009 -0.05816 0.23171 C -0.05573 0.23403 -0.0533 0.23611 -0.05087 0.2382 C -0.04584 0.24259 -0.03924 0.24259 -0.03386 0.2463 C -0.02431 0.25301 -0.01494 0.2581 -0.00452 0.26273 C 0.00086 0.26991 0.00555 0.27199 0.0125 0.2757 C 0.01718 0.28195 0.02118 0.28264 0.02708 0.28542 C 0.0375 0.29028 0.04566 0.29769 0.05642 0.3 C 0.06076 0.30579 0.06336 0.30486 0.06857 0.3081 C 0.07916 0.31458 0.08888 0.32153 0.10034 0.32454 C 0.10902 0.33033 0.1177 0.33264 0.12708 0.33588 C 0.13211 0.3375 0.13697 0.34028 0.14184 0.34236 C 0.14305 0.34283 0.14548 0.34398 0.14548 0.34398 C 0.14704 0.34607 0.14826 0.34908 0.15034 0.35046 C 0.15399 0.35301 0.1585 0.35208 0.1625 0.3537 C 0.17239 0.35741 0.17916 0.35903 0.18941 0.36019 C 0.20052 0.36389 0.19722 0.36713 0.20156 0.35857 C 0.20677 0.35903 0.21215 0.35926 0.21736 0.36019 C 0.21996 0.36065 0.22361 0.36389 0.22586 0.36505 C 0.23246 0.36875 0.23819 0.37153 0.24548 0.37315 C 0.25503 0.37963 0.2467 0.375 0.26371 0.37801 C 0.26892 0.37894 0.27465 0.38264 0.27951 0.38472 C 0.28489 0.38704 0.29097 0.38588 0.2967 0.38634 C 0.30399 0.40116 0.33333 0.39861 0.34305 0.39931 C 0.36128 0.39884 0.37968 0.39861 0.39791 0.39769 C 0.4052 0.39722 0.41111 0.39005 0.41736 0.38634 C 0.41961 0.38495 0.42465 0.3831 0.42465 0.3831 C 0.43211 0.37245 0.4427 0.37384 0.45277 0.37153 C 0.47031 0.36759 0.4868 0.35949 0.50399 0.3537 C 0.51614 0.34283 0.53246 0.34259 0.5467 0.34074 C 0.55642 0.33426 0.5677 0.33218 0.57829 0.3294 C 0.58316 0.32986 0.58819 0.32986 0.59305 0.33102 C 0.59566 0.33148 0.60034 0.33426 0.60034 0.33426 C 0.6026 0.32963 0.60347 0.32523 0.60642 0.3213 " pathEditMode="relative" ptsTypes="fffffffffffffffffffffffffffffffffffffffffA">
                                      <p:cBhvr>
                                        <p:cTn id="4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C -0.00885 0.00671 -0.01822 0.01667 -0.02795 0.01968 C -0.03247 0.02662 -0.03784 0.02917 -0.04288 0.03472 C -0.04999 0.04259 -0.04253 0.03773 -0.0493 0.04121 C -0.05677 0.05278 -0.06562 0.0625 -0.07413 0.0713 C -0.0769 0.07824 -0.07952 0.07847 -0.08368 0.08287 C -0.08837 0.0882 -0.09322 0.09537 -0.09756 0.10116 C -0.10261 0.1081 -0.10539 0.1169 -0.10955 0.12431 C -0.11077 0.12662 -0.1125 0.12778 -0.11372 0.12963 C -0.1191 0.1382 -0.12362 0.15116 -0.12761 0.16111 C -0.12917 0.16458 -0.13143 0.16759 -0.13299 0.17107 C -0.13525 0.18496 -0.14011 0.18171 -0.1448 0.19607 C -0.14896 0.20972 -0.15504 0.21875 -0.16198 0.2294 C -0.16303 0.23102 -0.16303 0.23403 -0.16407 0.23588 C -0.1691 0.24514 -0.16702 0.23704 -0.17153 0.24421 C -0.17761 0.25347 -0.1823 0.26597 -0.1908 0.26921 C -0.19931 0.27801 -0.20782 0.2882 -0.21771 0.29097 C -0.23664 0.28658 -0.25417 0.2838 -0.27344 0.28264 C -0.2856 0.27986 -0.29792 0.28218 -0.3099 0.27755 C -0.3165 0.28009 -0.32275 0.28426 -0.32917 0.2875 C -0.33195 0.28889 -0.3349 0.28843 -0.33785 0.28912 C -0.33994 0.28958 -0.3441 0.29097 -0.3441 0.29121 " pathEditMode="relative" rAng="0" ptsTypes="fffffffffffffffffffffA">
                                      <p:cBhvr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Fish-Yellow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143116"/>
            <a:ext cx="753962" cy="1143008"/>
          </a:xfrm>
          <a:prstGeom prst="rect">
            <a:avLst/>
          </a:prstGeom>
        </p:spPr>
      </p:pic>
      <p:pic>
        <p:nvPicPr>
          <p:cNvPr id="24" name="Рисунок 23" descr="73727_dfed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2143116"/>
            <a:ext cx="1154790" cy="1154790"/>
          </a:xfrm>
          <a:prstGeom prst="rect">
            <a:avLst/>
          </a:prstGeom>
        </p:spPr>
      </p:pic>
      <p:pic>
        <p:nvPicPr>
          <p:cNvPr id="20" name="Рисунок 19" descr="c71ffdea277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2143116"/>
            <a:ext cx="716977" cy="1254712"/>
          </a:xfrm>
          <a:prstGeom prst="rect">
            <a:avLst/>
          </a:prstGeom>
        </p:spPr>
      </p:pic>
      <p:pic>
        <p:nvPicPr>
          <p:cNvPr id="16" name="Рисунок 15" descr="1_1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3571876"/>
            <a:ext cx="2161256" cy="2152648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2357454" cy="5571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2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14612" y="214290"/>
            <a:ext cx="6215106" cy="1714512"/>
          </a:xfrm>
        </p:spPr>
        <p:txBody>
          <a:bodyPr>
            <a:noAutofit/>
          </a:bodyPr>
          <a:lstStyle/>
          <a:p>
            <a:pPr marL="1588" indent="-3175">
              <a:buNone/>
            </a:pPr>
            <a:r>
              <a:rPr lang="ru-RU" sz="1800" dirty="0" smtClean="0"/>
              <a:t>У Миши три тележки разного цвета: красная, желтая и синяя.</a:t>
            </a:r>
            <a:br>
              <a:rPr lang="ru-RU" sz="1800" dirty="0" smtClean="0"/>
            </a:br>
            <a:r>
              <a:rPr lang="ru-RU" sz="1800" dirty="0" smtClean="0"/>
              <a:t>Еще у Миши три игрушки: неваляшка, пирамидка и юла.</a:t>
            </a:r>
            <a:br>
              <a:rPr lang="ru-RU" sz="1800" dirty="0" smtClean="0"/>
            </a:br>
            <a:r>
              <a:rPr lang="ru-RU" sz="1800" dirty="0" smtClean="0"/>
              <a:t>В красной тележке он повезет не юлу и не пирамидку.</a:t>
            </a:r>
            <a:br>
              <a:rPr lang="ru-RU" sz="1800" dirty="0" smtClean="0"/>
            </a:br>
            <a:r>
              <a:rPr lang="ru-RU" sz="1800" dirty="0" smtClean="0"/>
              <a:t>В желтой - не юлу и не неваляшку.</a:t>
            </a:r>
            <a:br>
              <a:rPr lang="ru-RU" sz="1800" dirty="0" smtClean="0"/>
            </a:br>
            <a:r>
              <a:rPr lang="ru-RU" sz="1800" dirty="0" smtClean="0"/>
              <a:t>Что повезет Мишка в каждой из тележек?</a:t>
            </a:r>
            <a:endParaRPr lang="ru-RU" sz="1800" dirty="0"/>
          </a:p>
        </p:txBody>
      </p:sp>
      <p:pic>
        <p:nvPicPr>
          <p:cNvPr id="14" name="Рисунок 13" descr="15283_fluval-accent-aquarium-black-ukw400-h4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571876"/>
            <a:ext cx="2396381" cy="214314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 descr="wwIN2TQyDFft5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0" y="3571876"/>
            <a:ext cx="2105041" cy="2174058"/>
          </a:xfrm>
          <a:prstGeom prst="rect">
            <a:avLst/>
          </a:prstGeom>
          <a:ln>
            <a:noFill/>
          </a:ln>
        </p:spPr>
      </p:pic>
      <p:sp>
        <p:nvSpPr>
          <p:cNvPr id="17" name="Пятиугольник 16"/>
          <p:cNvSpPr/>
          <p:nvPr/>
        </p:nvSpPr>
        <p:spPr>
          <a:xfrm>
            <a:off x="428596" y="6000768"/>
            <a:ext cx="1571636" cy="500066"/>
          </a:xfrm>
          <a:prstGeom prst="homePlat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 prst="angle"/>
            <a:contourClr>
              <a:schemeClr val="accent5">
                <a:shade val="15000"/>
                <a:satMod val="11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</a:t>
            </a:r>
            <a:endParaRPr lang="ru-RU" b="1" dirty="0"/>
          </a:p>
        </p:txBody>
      </p:sp>
      <p:pic>
        <p:nvPicPr>
          <p:cNvPr id="18" name="Рисунок 17" descr="Рисунок2 (2)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15338" y="5929330"/>
            <a:ext cx="609550" cy="609550"/>
          </a:xfrm>
          <a:prstGeom prst="rect">
            <a:avLst/>
          </a:prstGeom>
        </p:spPr>
      </p:pic>
      <p:pic>
        <p:nvPicPr>
          <p:cNvPr id="19" name="Рисунок 18" descr="knopka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29652" y="1071546"/>
            <a:ext cx="290514" cy="290514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0132 0.00625 0.02657 0.00787 0.04098 0.00973 C 0.07327 0.02176 0.10261 0.04236 0.13455 0.05533 C 0.14375 0.05903 0.15625 0.05973 0.16545 0.06181 C 0.17691 0.06436 0.1875 0.07061 0.19896 0.07315 C 0.21528 0.08195 0.20851 0.0794 0.21823 0.08287 C 0.2283 0.09098 0.21615 0.08218 0.2283 0.08797 C 0.23004 0.08866 0.23125 0.09028 0.23282 0.09121 C 0.23455 0.09236 0.23646 0.09352 0.23855 0.09445 C 0.24792 0.09838 0.25799 0.09885 0.26771 0.10093 C 0.26945 0.1132 0.27049 0.11852 0.27969 0.12523 C 0.28212 0.13357 0.28802 0.13727 0.29132 0.14468 C 0.29236 0.14723 0.29375 0.15394 0.29427 0.15625 C 0.29514 0.17662 0.29202 0.18473 0.3 0.19838 C 0.30226 0.21389 0.3 0.24561 0.3 0.24584 " pathEditMode="relative" rAng="0" ptsTypes="ffffffffffffff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C -0.03663 4.81481E-6 -0.07309 4.81481E-6 -0.10954 0.00138 C -0.13177 0.00208 -0.15329 0.01296 -0.17552 0.01527 C -0.18802 0.01944 -0.20052 0.01828 -0.21284 0.0243 C -0.22639 0.03125 -0.23836 0.04236 -0.25139 0.05046 C -0.2552 0.05717 -0.25885 0.06388 -0.2625 0.0706 C -0.26458 0.07476 -0.26406 0.08055 -0.26632 0.08472 C -0.26788 0.08773 -0.26961 0.09074 -0.27118 0.09375 C -0.27204 0.09513 -0.27378 0.09837 -0.27378 0.09861 C -0.27604 0.10949 -0.2809 0.10717 -0.28628 0.11388 C -0.29357 0.12291 -0.29791 0.13101 -0.3085 0.13541 C -0.31267 0.14328 -0.3151 0.15162 -0.31857 0.15995 C -0.32014 0.17037 -0.32222 0.18032 -0.32326 0.19074 C -0.32204 0.2155 -0.32222 0.20532 -0.32222 0.22199 " pathEditMode="relative" rAng="0" ptsTypes="fffffffffffff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8634 C -0.00538 0.08796 -0.01163 0.09236 -0.01892 0.09421 C -0.02031 0.09676 -0.02257 0.09838 -0.02378 0.10092 C -0.02552 0.10486 -0.02621 0.10903 -0.02743 0.11296 C -0.02795 0.11458 -0.02934 0.11574 -0.02986 0.1169 C -0.03194 0.12222 -0.03402 0.12916 -0.03593 0.13449 C -0.03819 0.14143 -0.03871 0.14907 -0.0408 0.15625 C -0.04184 0.20694 -0.04583 0.20347 -0.03836 0.23657 C -0.03923 0.23912 -0.04114 0.2419 -0.0408 0.24444 C -0.03923 0.25926 -0.03906 0.26088 -0.0408 0.24861 C -0.04114 0.24282 -0.04062 0.2368 -0.04201 0.23125 C -0.04236 0.22986 -0.04566 0.22986 -0.04566 0.23009 " pathEditMode="relative" rAng="0" ptsTypes="fffffffffff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73727_dfed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43768" y="4714884"/>
            <a:ext cx="714380" cy="962325"/>
          </a:xfrm>
          <a:prstGeom prst="rect">
            <a:avLst/>
          </a:prstGeom>
        </p:spPr>
      </p:pic>
      <p:pic>
        <p:nvPicPr>
          <p:cNvPr id="22" name="Рисунок 21" descr="Fish-Yellow-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643446"/>
            <a:ext cx="848665" cy="9391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2357454" cy="5571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3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14612" y="428604"/>
            <a:ext cx="6215106" cy="1214446"/>
          </a:xfrm>
        </p:spPr>
        <p:txBody>
          <a:bodyPr>
            <a:noAutofit/>
          </a:bodyPr>
          <a:lstStyle/>
          <a:p>
            <a:pPr marL="1588" indent="-3175">
              <a:buNone/>
            </a:pPr>
            <a:r>
              <a:rPr lang="ru-RU" sz="1800" dirty="0" smtClean="0"/>
              <a:t>Мышка и цыпленок едут в поезде</a:t>
            </a:r>
          </a:p>
          <a:p>
            <a:pPr marL="1588" indent="-3175">
              <a:buNone/>
            </a:pPr>
            <a:r>
              <a:rPr lang="ru-RU" sz="1800" dirty="0" smtClean="0"/>
              <a:t>Мышка едет не в первом и не в последнем вагоне. </a:t>
            </a:r>
            <a:br>
              <a:rPr lang="ru-RU" sz="1800" dirty="0" smtClean="0"/>
            </a:br>
            <a:r>
              <a:rPr lang="ru-RU" sz="1800" dirty="0" smtClean="0"/>
              <a:t>Цыпленок не в среднем и не в последнем вагоне. </a:t>
            </a:r>
            <a:br>
              <a:rPr lang="ru-RU" sz="1800" dirty="0" smtClean="0"/>
            </a:br>
            <a:r>
              <a:rPr lang="ru-RU" sz="1800" dirty="0" smtClean="0"/>
              <a:t>В каких вагонах едут мышка и цыпленок?</a:t>
            </a:r>
            <a:endParaRPr lang="ru-RU" sz="1800" dirty="0"/>
          </a:p>
        </p:txBody>
      </p:sp>
      <p:pic>
        <p:nvPicPr>
          <p:cNvPr id="13" name="Рисунок 12" descr="wwIN2TQyDFft5o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2214554"/>
            <a:ext cx="7072362" cy="2276416"/>
          </a:xfrm>
          <a:prstGeom prst="rect">
            <a:avLst/>
          </a:prstGeom>
          <a:ln>
            <a:noFill/>
          </a:ln>
        </p:spPr>
      </p:pic>
      <p:sp>
        <p:nvSpPr>
          <p:cNvPr id="17" name="Пятиугольник 16"/>
          <p:cNvSpPr/>
          <p:nvPr/>
        </p:nvSpPr>
        <p:spPr>
          <a:xfrm>
            <a:off x="428596" y="6000768"/>
            <a:ext cx="1571636" cy="500066"/>
          </a:xfrm>
          <a:prstGeom prst="homePlat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 prst="angle"/>
            <a:contourClr>
              <a:schemeClr val="accent5">
                <a:shade val="15000"/>
                <a:satMod val="11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</a:t>
            </a:r>
            <a:endParaRPr lang="ru-RU" b="1" dirty="0"/>
          </a:p>
        </p:txBody>
      </p:sp>
      <p:pic>
        <p:nvPicPr>
          <p:cNvPr id="18" name="Рисунок 17" descr="Рисунок2 (2)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15338" y="5929330"/>
            <a:ext cx="609550" cy="609550"/>
          </a:xfrm>
          <a:prstGeom prst="rect">
            <a:avLst/>
          </a:prstGeom>
        </p:spPr>
      </p:pic>
      <p:pic>
        <p:nvPicPr>
          <p:cNvPr id="19" name="Рисунок 18" descr="knopka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43900" y="785794"/>
            <a:ext cx="290514" cy="290514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C 0.0158 -0.00787 0.03212 -0.00995 0.04983 -0.0125 C 0.08906 -0.02824 0.125 -0.05463 0.16389 -0.07153 C 0.17518 -0.07639 0.19045 -0.07708 0.20156 -0.08009 C 0.21563 -0.08356 0.22847 -0.0912 0.24254 -0.09467 C 0.26233 -0.10602 0.25417 -0.10278 0.26597 -0.10741 C 0.2783 -0.11805 0.26337 -0.10648 0.2783 -0.11412 C 0.28038 -0.11504 0.28177 -0.11713 0.28386 -0.11805 C 0.28594 -0.11967 0.2882 -0.12106 0.2908 -0.12222 C 0.30226 -0.12778 0.31459 -0.12824 0.32639 -0.13079 C 0.32847 -0.14653 0.32969 -0.1537 0.34115 -0.16227 C 0.3441 -0.17338 0.35122 -0.17801 0.35521 -0.18773 C 0.35643 -0.19074 0.35816 -0.19977 0.35868 -0.20278 C 0.3599 -0.22916 0.3559 -0.23981 0.3658 -0.25717 C 0.36875 -0.27754 0.3658 -0.31852 0.3658 -0.31921 " pathEditMode="relative" rAng="0" ptsTypes="ffffffffffffffA">
                                      <p:cBhvr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C -0.02187 -0.0169 -0.08194 -0.01019 -0.0901 -0.01065 C -0.11701 -0.01482 -0.14166 -0.03357 -0.16857 -0.03912 C -0.1875 -0.05232 -0.2092 -0.05579 -0.22882 -0.06088 C -0.23593 -0.0669 -0.24566 -0.07037 -0.25278 -0.07847 C -0.25642 -0.0831 -0.25989 -0.09051 -0.26389 -0.09283 C -0.26649 -0.09445 -0.27222 -0.0963 -0.275 -0.1 C -0.28316 -0.11042 -0.29045 -0.12824 -0.29896 -0.13519 C -0.30225 -0.14699 -0.30764 -0.15486 -0.31024 -0.16713 C -0.31371 -0.18449 -0.32239 -0.21482 -0.32968 -0.2213 C -0.33663 -0.24722 -0.3276 -0.21644 -0.33819 -0.23889 C -0.33941 -0.24144 -0.33975 -0.2463 -0.34097 -0.24931 C -0.34462 -0.2588 -0.35087 -0.26783 -0.35521 -0.27454 C -0.35781 -0.29398 -0.36753 -0.29815 -0.36753 -0.3206 " pathEditMode="relative" rAng="0" ptsTypes="fffffffffffffA">
                                      <p:cBhvr>
                                        <p:cTn id="3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_1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69122">
            <a:off x="5931045" y="3809465"/>
            <a:ext cx="2561866" cy="1815265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2357454" cy="5571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4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14612" y="214290"/>
            <a:ext cx="6215106" cy="1571636"/>
          </a:xfrm>
        </p:spPr>
        <p:txBody>
          <a:bodyPr>
            <a:noAutofit/>
          </a:bodyPr>
          <a:lstStyle/>
          <a:p>
            <a:pPr marL="1588" indent="-3175">
              <a:buNone/>
            </a:pPr>
            <a:r>
              <a:rPr lang="ru-RU" sz="1800" dirty="0" smtClean="0"/>
              <a:t>Стрекоза, кузнечик и божья коровка гуляют на лугу.</a:t>
            </a:r>
          </a:p>
          <a:p>
            <a:pPr marL="1588" indent="-3175">
              <a:buNone/>
            </a:pPr>
            <a:r>
              <a:rPr lang="ru-RU" sz="1800" dirty="0" smtClean="0"/>
              <a:t>Стрекоза сидит не на цветке и не на листке. </a:t>
            </a:r>
            <a:br>
              <a:rPr lang="ru-RU" sz="1800" dirty="0" smtClean="0"/>
            </a:br>
            <a:r>
              <a:rPr lang="ru-RU" sz="1800" dirty="0" smtClean="0"/>
              <a:t>Кузнечик сидит не на грибке и не на цветке. </a:t>
            </a:r>
            <a:br>
              <a:rPr lang="ru-RU" sz="1800" dirty="0" smtClean="0"/>
            </a:br>
            <a:r>
              <a:rPr lang="ru-RU" sz="1800" dirty="0" smtClean="0"/>
              <a:t>Божья коровка сидит не на листке и не на грибке.</a:t>
            </a:r>
            <a:br>
              <a:rPr lang="ru-RU" sz="1800" dirty="0" smtClean="0"/>
            </a:br>
            <a:r>
              <a:rPr lang="ru-RU" sz="1800" dirty="0" smtClean="0"/>
              <a:t>Кто на чем сидит? 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4" name="Рисунок 13" descr="15283_fluval-accent-aquarium-black-ukw400-h40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622215">
            <a:off x="3625460" y="3633971"/>
            <a:ext cx="1781294" cy="1920301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 descr="wwIN2TQyDFft5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0034" y="3714752"/>
            <a:ext cx="2500330" cy="1928826"/>
          </a:xfrm>
          <a:prstGeom prst="rect">
            <a:avLst/>
          </a:prstGeom>
          <a:ln>
            <a:noFill/>
          </a:ln>
        </p:spPr>
      </p:pic>
      <p:sp>
        <p:nvSpPr>
          <p:cNvPr id="17" name="Пятиугольник 16"/>
          <p:cNvSpPr/>
          <p:nvPr/>
        </p:nvSpPr>
        <p:spPr>
          <a:xfrm>
            <a:off x="428596" y="6000768"/>
            <a:ext cx="1571636" cy="500066"/>
          </a:xfrm>
          <a:prstGeom prst="homePlat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 prst="angle"/>
            <a:contourClr>
              <a:schemeClr val="accent5">
                <a:shade val="15000"/>
                <a:satMod val="11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</a:t>
            </a:r>
            <a:endParaRPr lang="ru-RU" b="1" dirty="0"/>
          </a:p>
        </p:txBody>
      </p:sp>
      <p:pic>
        <p:nvPicPr>
          <p:cNvPr id="18" name="Рисунок 17" descr="Рисунок2 (2)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15338" y="5929330"/>
            <a:ext cx="609550" cy="609550"/>
          </a:xfrm>
          <a:prstGeom prst="rect">
            <a:avLst/>
          </a:prstGeom>
        </p:spPr>
      </p:pic>
      <p:pic>
        <p:nvPicPr>
          <p:cNvPr id="19" name="Рисунок 18" descr="knopka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00958" y="571480"/>
            <a:ext cx="290514" cy="290514"/>
          </a:xfrm>
          <a:prstGeom prst="rect">
            <a:avLst/>
          </a:prstGeom>
        </p:spPr>
      </p:pic>
      <p:pic>
        <p:nvPicPr>
          <p:cNvPr id="22" name="Рисунок 21" descr="Fish-Yellow-PNG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8596" y="2071678"/>
            <a:ext cx="1696846" cy="1179858"/>
          </a:xfrm>
          <a:prstGeom prst="rect">
            <a:avLst/>
          </a:prstGeom>
        </p:spPr>
      </p:pic>
      <p:pic>
        <p:nvPicPr>
          <p:cNvPr id="20" name="Рисунок 19" descr="c71ffdea277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240" y="1928802"/>
            <a:ext cx="1714512" cy="1236341"/>
          </a:xfrm>
          <a:prstGeom prst="rect">
            <a:avLst/>
          </a:prstGeom>
        </p:spPr>
      </p:pic>
      <p:pic>
        <p:nvPicPr>
          <p:cNvPr id="24" name="Рисунок 23" descr="73727_dfed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768" y="2521530"/>
            <a:ext cx="857256" cy="609508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C 0.02865 0.00695 0.05782 0.0088 0.08924 0.01088 C 0.15973 0.02454 0.22379 0.04792 0.29341 0.06273 C 0.31355 0.06713 0.3408 0.06783 0.36094 0.07014 C 0.38594 0.07315 0.4092 0.0801 0.43403 0.0831 C 0.46962 0.09306 0.45486 0.09028 0.47622 0.09422 C 0.49827 0.10348 0.47153 0.09329 0.49827 0.1 C 0.50191 0.1007 0.50452 0.10278 0.50799 0.10371 C 0.51181 0.10486 0.5158 0.10648 0.52049 0.10741 C 0.54098 0.11181 0.56285 0.1125 0.5842 0.11482 C 0.58785 0.12871 0.59011 0.13473 0.61025 0.14236 C 0.61563 0.15209 0.62848 0.15625 0.63559 0.16459 C 0.63802 0.1676 0.64098 0.175 0.64219 0.17778 C 0.6441 0.20116 0.63716 0.21019 0.65469 0.22593 C 0.65973 0.24352 0.65469 0.27963 0.65469 0.2801 " pathEditMode="relative" rAng="0" ptsTypes="ffffffffffffff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C -0.02795 3.7037E-6 -0.05573 3.7037E-6 -0.08316 0.00092 C -0.1 0.00162 -0.11632 0.01157 -0.13316 0.01365 C -0.14253 0.01736 -0.15191 0.0162 -0.16128 0.02176 C -0.17153 0.02824 -0.18073 0.03819 -0.19062 0.0456 C -0.1934 0.05185 -0.19635 0.05787 -0.19896 0.06389 C -0.20035 0.06782 -0.2 0.07314 -0.20174 0.07685 C -0.20312 0.07963 -0.20434 0.0824 -0.20538 0.08518 C -0.20608 0.08634 -0.20747 0.08935 -0.20747 0.08958 C -0.20903 0.09953 -0.21285 0.09722 -0.21684 0.10347 C -0.2224 0.11157 -0.22569 0.11898 -0.23368 0.12314 C -0.23681 0.13032 -0.23872 0.13773 -0.24132 0.14537 C -0.24253 0.15486 -0.2441 0.16389 -0.24462 0.17338 C -0.24392 0.19606 -0.2441 0.1868 -0.2441 0.20231 " pathEditMode="relative" rAng="0" ptsTypes="fffffffffffff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8634 C -0.05225 0.08773 -0.09862 0.09166 -0.15261 0.09328 C -0.16285 0.0956 -0.17952 0.09722 -0.18855 0.0993 C -0.20139 0.10301 -0.2066 0.10671 -0.21563 0.11041 C -0.21945 0.1118 -0.22987 0.11296 -0.23369 0.11389 C -0.24914 0.11898 -0.26459 0.12523 -0.27865 0.13009 C -0.29532 0.13634 -0.29931 0.14328 -0.31476 0.15 C -0.3224 0.19606 -0.35174 0.19282 -0.29671 0.22291 C -0.30313 0.22546 -0.31719 0.22801 -0.31476 0.23009 C -0.30313 0.24375 -0.30191 0.24537 -0.31476 0.23379 C -0.31719 0.2287 -0.31337 0.22315 -0.32379 0.21828 C -0.32622 0.2169 -0.3507 0.2169 -0.3507 0.21713 " pathEditMode="relative" rAng="0" ptsTypes="fffffffffff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_1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4286256"/>
            <a:ext cx="2561866" cy="865987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2357454" cy="5571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5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14612" y="214290"/>
            <a:ext cx="6215106" cy="1571636"/>
          </a:xfrm>
        </p:spPr>
        <p:txBody>
          <a:bodyPr>
            <a:noAutofit/>
          </a:bodyPr>
          <a:lstStyle/>
          <a:p>
            <a:pPr marL="1588" indent="-3175">
              <a:buNone/>
            </a:pPr>
            <a:r>
              <a:rPr lang="ru-RU" sz="1800" dirty="0" smtClean="0"/>
              <a:t>В трех тарелках лежат разные фрукты.</a:t>
            </a:r>
            <a:br>
              <a:rPr lang="ru-RU" sz="1800" dirty="0" smtClean="0"/>
            </a:br>
            <a:r>
              <a:rPr lang="ru-RU" sz="1800" dirty="0" smtClean="0"/>
              <a:t>Бананы лежат не в синей и не в оранжевой тарелке. </a:t>
            </a:r>
            <a:br>
              <a:rPr lang="ru-RU" sz="1800" dirty="0" smtClean="0"/>
            </a:br>
            <a:r>
              <a:rPr lang="ru-RU" sz="1800" dirty="0" smtClean="0"/>
              <a:t>Апельсины не в оранжевой и не в розовой тарелке. </a:t>
            </a:r>
            <a:br>
              <a:rPr lang="ru-RU" sz="1800" dirty="0" smtClean="0"/>
            </a:br>
            <a:r>
              <a:rPr lang="ru-RU" sz="1800" dirty="0" smtClean="0"/>
              <a:t>В какой тарелке лежат сливы? А бананы и апельсины? 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4" name="Рисунок 13" descr="15283_fluval-accent-aquarium-black-ukw400-h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188051"/>
            <a:ext cx="2714644" cy="81214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 descr="wwIN2TQyDFft5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214818"/>
            <a:ext cx="2500330" cy="806616"/>
          </a:xfrm>
          <a:prstGeom prst="rect">
            <a:avLst/>
          </a:prstGeom>
          <a:ln>
            <a:noFill/>
          </a:ln>
        </p:spPr>
      </p:pic>
      <p:sp>
        <p:nvSpPr>
          <p:cNvPr id="17" name="Пятиугольник 16"/>
          <p:cNvSpPr/>
          <p:nvPr/>
        </p:nvSpPr>
        <p:spPr>
          <a:xfrm>
            <a:off x="428596" y="6000768"/>
            <a:ext cx="1571636" cy="500066"/>
          </a:xfrm>
          <a:prstGeom prst="homePlat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 prst="angle"/>
            <a:contourClr>
              <a:schemeClr val="accent5">
                <a:shade val="15000"/>
                <a:satMod val="11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</a:t>
            </a:r>
            <a:endParaRPr lang="ru-RU" b="1" dirty="0"/>
          </a:p>
        </p:txBody>
      </p:sp>
      <p:pic>
        <p:nvPicPr>
          <p:cNvPr id="18" name="Рисунок 17" descr="Рисунок2 (2)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15338" y="5929330"/>
            <a:ext cx="609550" cy="609550"/>
          </a:xfrm>
          <a:prstGeom prst="rect">
            <a:avLst/>
          </a:prstGeom>
        </p:spPr>
      </p:pic>
      <p:pic>
        <p:nvPicPr>
          <p:cNvPr id="19" name="Рисунок 18" descr="knopka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86776" y="571480"/>
            <a:ext cx="290514" cy="290514"/>
          </a:xfrm>
          <a:prstGeom prst="rect">
            <a:avLst/>
          </a:prstGeom>
        </p:spPr>
      </p:pic>
      <p:pic>
        <p:nvPicPr>
          <p:cNvPr id="22" name="Рисунок 21" descr="Fish-Yellow-P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2094480"/>
            <a:ext cx="1696846" cy="1134255"/>
          </a:xfrm>
          <a:prstGeom prst="rect">
            <a:avLst/>
          </a:prstGeom>
        </p:spPr>
      </p:pic>
      <p:pic>
        <p:nvPicPr>
          <p:cNvPr id="20" name="Рисунок 19" descr="c71ffdea277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8992" y="2143116"/>
            <a:ext cx="1714512" cy="1106136"/>
          </a:xfrm>
          <a:prstGeom prst="rect">
            <a:avLst/>
          </a:prstGeom>
        </p:spPr>
      </p:pic>
      <p:pic>
        <p:nvPicPr>
          <p:cNvPr id="24" name="Рисунок 23" descr="73727_dfed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04179" y="2143116"/>
            <a:ext cx="1596845" cy="933827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C 0.00122 0.0051 0.00243 0.00695 0.00382 0.0088 C 0.00712 0.0206 0.0099 0.04028 0.0132 0.05255 C 0.01389 0.05672 0.01511 0.05695 0.01615 0.05903 C 0.01719 0.06181 0.01823 0.06736 0.01945 0.07014 C 0.02101 0.07848 0.02032 0.07639 0.02118 0.0794 C 0.0224 0.0875 0.02101 0.07871 0.0224 0.08426 C 0.0224 0.08496 0.02257 0.08704 0.02275 0.08773 C 0.02292 0.08843 0.02309 0.08982 0.02327 0.09074 C 0.02431 0.09445 0.02518 0.09491 0.02622 0.09723 C 0.02639 0.10857 0.02639 0.11366 0.02726 0.12037 C 0.02761 0.12894 0.02813 0.13218 0.02848 0.13959 C 0.02848 0.1419 0.02865 0.14815 0.02882 0.15047 C 0.02882 0.1706 0.02848 0.17801 0.02934 0.19121 C 0.02969 0.20648 0.02934 0.23727 0.02934 0.23797 " pathEditMode="relative" rAng="0" ptsTypes="ffffffffffffff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C 0.03715 4.44444E-6 0.07483 4.44444E-6 0.11198 0.00046 C 0.13455 0.00138 0.1566 0.01342 0.17934 0.01597 C 0.19219 0.0206 0.20469 0.01921 0.21753 0.02592 C 0.23142 0.03333 0.24375 0.04537 0.25729 0.05416 C 0.26094 0.06203 0.26493 0.06898 0.26858 0.07638 C 0.27031 0.08101 0.26997 0.0875 0.27222 0.09189 C 0.27413 0.09537 0.27587 0.09861 0.27726 0.10208 C 0.27813 0.10347 0.28003 0.10694 0.28003 0.1074 C 0.28212 0.11921 0.28715 0.11643 0.29271 0.1243 C 0.30017 0.13379 0.30469 0.14236 0.31528 0.14768 C 0.31962 0.15648 0.32222 0.16527 0.32569 0.17453 C 0.32743 0.18588 0.32951 0.19652 0.33056 0.2081 C 0.32934 0.23564 0.32951 0.2243 0.32951 0.24351 " pathEditMode="relative" rAng="0" ptsTypes="fffffffffffff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8634 C -0.04531 0.0875 -0.08524 0.09213 -0.13194 0.09398 C -0.14079 0.09652 -0.1552 0.09814 -0.16284 0.10069 C -0.17413 0.10486 -0.17847 0.10902 -0.18628 0.11319 C -0.18958 0.11481 -0.19861 0.11597 -0.20191 0.11713 C -0.21527 0.12291 -0.22864 0.12986 -0.24079 0.13541 C -0.2552 0.14259 -0.2585 0.15023 -0.2717 0.1581 C -0.27847 0.21018 -0.30347 0.20671 -0.25625 0.2405 C -0.26198 0.24351 -0.27395 0.24652 -0.2717 0.24884 C -0.26198 0.26412 -0.26076 0.26643 -0.2717 0.253 C -0.27395 0.24699 -0.27083 0.24097 -0.27986 0.23541 C -0.28194 0.23402 -0.30295 0.23402 -0.30295 0.23425 " pathEditMode="relative" rAng="0" ptsTypes="fffffffffff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2357454" cy="5571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6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14612" y="285728"/>
            <a:ext cx="6215106" cy="1214446"/>
          </a:xfrm>
        </p:spPr>
        <p:txBody>
          <a:bodyPr>
            <a:noAutofit/>
          </a:bodyPr>
          <a:lstStyle/>
          <a:p>
            <a:pPr marL="1588" indent="-3175">
              <a:buNone/>
            </a:pPr>
            <a:r>
              <a:rPr lang="ru-RU" sz="1800" dirty="0" smtClean="0"/>
              <a:t>Под елкой цветок не растет, </a:t>
            </a:r>
          </a:p>
          <a:p>
            <a:pPr marL="1588" indent="-3175">
              <a:buNone/>
            </a:pPr>
            <a:r>
              <a:rPr lang="ru-RU" sz="1800" dirty="0" smtClean="0"/>
              <a:t>Под березой не растет грибок. </a:t>
            </a:r>
            <a:br>
              <a:rPr lang="ru-RU" sz="1800" dirty="0" smtClean="0"/>
            </a:br>
            <a:r>
              <a:rPr lang="ru-RU" sz="1800" dirty="0" smtClean="0"/>
              <a:t>Что растет под елкой, а что под березой?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3" name="Рисунок 12" descr="wwIN2TQyDFft5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844" y="1357298"/>
            <a:ext cx="2357454" cy="3786214"/>
          </a:xfrm>
          <a:prstGeom prst="rect">
            <a:avLst/>
          </a:prstGeom>
          <a:ln>
            <a:noFill/>
          </a:ln>
        </p:spPr>
      </p:pic>
      <p:sp>
        <p:nvSpPr>
          <p:cNvPr id="17" name="Пятиугольник 16"/>
          <p:cNvSpPr/>
          <p:nvPr/>
        </p:nvSpPr>
        <p:spPr>
          <a:xfrm>
            <a:off x="428596" y="6000768"/>
            <a:ext cx="1571636" cy="500066"/>
          </a:xfrm>
          <a:prstGeom prst="homePlat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 prst="angle"/>
            <a:contourClr>
              <a:schemeClr val="accent5">
                <a:shade val="15000"/>
                <a:satMod val="11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</a:t>
            </a:r>
            <a:endParaRPr lang="ru-RU" b="1" dirty="0"/>
          </a:p>
        </p:txBody>
      </p:sp>
      <p:pic>
        <p:nvPicPr>
          <p:cNvPr id="18" name="Рисунок 17" descr="Рисунок2 (2)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5929330"/>
            <a:ext cx="609550" cy="609550"/>
          </a:xfrm>
          <a:prstGeom prst="rect">
            <a:avLst/>
          </a:prstGeom>
        </p:spPr>
      </p:pic>
      <p:pic>
        <p:nvPicPr>
          <p:cNvPr id="19" name="Рисунок 18" descr="knopka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357166"/>
            <a:ext cx="290514" cy="290514"/>
          </a:xfrm>
          <a:prstGeom prst="rect">
            <a:avLst/>
          </a:prstGeom>
        </p:spPr>
      </p:pic>
      <p:pic>
        <p:nvPicPr>
          <p:cNvPr id="11" name="Рисунок 10" descr="1454315518realisticpinetreepngclipart1103_yapfiles.ru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500826" y="1214422"/>
            <a:ext cx="2324099" cy="3786214"/>
          </a:xfrm>
          <a:prstGeom prst="rect">
            <a:avLst/>
          </a:prstGeom>
        </p:spPr>
      </p:pic>
      <p:pic>
        <p:nvPicPr>
          <p:cNvPr id="24" name="Рисунок 23" descr="73727_dfed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4929198"/>
            <a:ext cx="1090474" cy="1090474"/>
          </a:xfrm>
          <a:prstGeom prst="rect">
            <a:avLst/>
          </a:prstGeom>
        </p:spPr>
      </p:pic>
      <p:pic>
        <p:nvPicPr>
          <p:cNvPr id="22" name="Рисунок 21" descr="Fish-Yellow-P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43240" y="5094966"/>
            <a:ext cx="882926" cy="977239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C 0.02014 -0.00116 0.04114 -0.00162 0.06389 -0.00185 C 0.11441 -0.00417 0.16059 -0.0081 0.21059 -0.01042 C 0.22517 -0.01111 0.24462 -0.01134 0.25885 -0.01157 C 0.27691 -0.01227 0.2934 -0.0132 0.31163 -0.01389 C 0.33715 -0.01551 0.32673 -0.01505 0.34167 -0.01551 C 0.35764 -0.01713 0.33854 -0.01551 0.35764 -0.01667 C 0.36024 -0.01667 0.36198 -0.01713 0.36493 -0.01713 C 0.36753 -0.01736 0.37031 -0.01759 0.37378 -0.01782 C 0.38837 -0.01852 0.40434 -0.01852 0.41962 -0.01898 C 0.42222 -0.0213 0.42378 -0.02222 0.43854 -0.02361 C 0.44236 -0.02523 0.45139 -0.0257 0.4566 -0.02732 C 0.45816 -0.02755 0.46042 -0.02894 0.46094 -0.0294 C 0.4625 -0.0331 0.45729 -0.03472 0.47014 -0.03727 C 0.47413 -0.04028 0.47014 -0.04607 0.47014 -0.04583 " pathEditMode="relative" rAng="0" ptsTypes="ffffffffffffffA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-0.02517 -0.0044 -0.09288 -0.00347 -0.10208 -0.00347 C -0.13229 -0.00347 -0.16024 -0.00741 -0.19027 -0.00857 C -0.21163 -0.01181 -0.23611 -0.01296 -0.2585 -0.01389 C -0.26614 -0.01482 -0.27725 -0.01597 -0.28524 -0.0169 C -0.28958 -0.01829 -0.2934 -0.02014 -0.29791 -0.02014 C -0.30069 -0.02014 -0.30729 -0.0213 -0.31024 -0.0213 C -0.31944 -0.02431 -0.32777 -0.02755 -0.33715 -0.02871 C -0.34114 -0.03171 -0.34722 -0.03264 -0.35017 -0.03611 C -0.35399 -0.03912 -0.36371 -0.04537 -0.37204 -0.04746 C -0.37968 -0.05278 -0.36944 -0.04653 -0.38142 -0.05046 C -0.38281 -0.05185 -0.38316 -0.05278 -0.38472 -0.05278 C -0.38889 -0.05486 -0.39566 -0.05695 -0.40052 -0.05787 C -0.40364 -0.06227 -0.41406 -0.0632 -0.41406 -0.06713 " pathEditMode="relative" rAng="0" ptsTypes="fffffffffffffA">
                                      <p:cBhvr>
                                        <p:cTn id="3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Fish-Yellow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4643446"/>
            <a:ext cx="1964223" cy="16430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2357454" cy="5571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7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14612" y="285728"/>
            <a:ext cx="6215106" cy="1214446"/>
          </a:xfrm>
        </p:spPr>
        <p:txBody>
          <a:bodyPr>
            <a:noAutofit/>
          </a:bodyPr>
          <a:lstStyle/>
          <a:p>
            <a:pPr marL="1588" indent="-3175">
              <a:buNone/>
            </a:pPr>
            <a:r>
              <a:rPr lang="ru-RU" sz="1800" dirty="0" smtClean="0"/>
              <a:t>В корзине три яблока. </a:t>
            </a:r>
          </a:p>
          <a:p>
            <a:pPr marL="1588" indent="-3175">
              <a:buNone/>
            </a:pPr>
            <a:r>
              <a:rPr lang="ru-RU" sz="1800" dirty="0" smtClean="0"/>
              <a:t>Как поделить их между тремя детьми так, чтобы одно яблоко осталось в корзине? 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3" name="Рисунок 12" descr="wwIN2TQyDFft5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407" y="1357298"/>
            <a:ext cx="1604328" cy="3786214"/>
          </a:xfrm>
          <a:prstGeom prst="rect">
            <a:avLst/>
          </a:prstGeom>
          <a:ln>
            <a:noFill/>
          </a:ln>
        </p:spPr>
      </p:pic>
      <p:sp>
        <p:nvSpPr>
          <p:cNvPr id="17" name="Пятиугольник 16"/>
          <p:cNvSpPr/>
          <p:nvPr/>
        </p:nvSpPr>
        <p:spPr>
          <a:xfrm>
            <a:off x="428596" y="6000768"/>
            <a:ext cx="1571636" cy="500066"/>
          </a:xfrm>
          <a:prstGeom prst="homePlat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 prst="angle"/>
            <a:contourClr>
              <a:schemeClr val="accent5">
                <a:shade val="15000"/>
                <a:satMod val="11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</a:t>
            </a:r>
            <a:endParaRPr lang="ru-RU" b="1" dirty="0"/>
          </a:p>
        </p:txBody>
      </p:sp>
      <p:pic>
        <p:nvPicPr>
          <p:cNvPr id="18" name="Рисунок 17" descr="Рисунок2 (2)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338" y="5929330"/>
            <a:ext cx="609550" cy="609550"/>
          </a:xfrm>
          <a:prstGeom prst="rect">
            <a:avLst/>
          </a:prstGeom>
        </p:spPr>
      </p:pic>
      <p:pic>
        <p:nvPicPr>
          <p:cNvPr id="19" name="Рисунок 18" descr="knopka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285728"/>
            <a:ext cx="290514" cy="290514"/>
          </a:xfrm>
          <a:prstGeom prst="rect">
            <a:avLst/>
          </a:prstGeom>
        </p:spPr>
      </p:pic>
      <p:pic>
        <p:nvPicPr>
          <p:cNvPr id="11" name="Рисунок 10" descr="1454315518realisticpinetreepngclipart1103_yapfiles.ru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1857364"/>
            <a:ext cx="2324099" cy="3253738"/>
          </a:xfrm>
          <a:prstGeom prst="rect">
            <a:avLst/>
          </a:prstGeom>
        </p:spPr>
      </p:pic>
      <p:pic>
        <p:nvPicPr>
          <p:cNvPr id="12" name="Рисунок 11" descr="3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9058" y="1357298"/>
            <a:ext cx="1204933" cy="3076592"/>
          </a:xfrm>
          <a:prstGeom prst="rect">
            <a:avLst/>
          </a:prstGeom>
        </p:spPr>
      </p:pic>
      <p:pic>
        <p:nvPicPr>
          <p:cNvPr id="14" name="Рисунок 13" descr="apple_PNG12405-min-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6182" y="5072074"/>
            <a:ext cx="523872" cy="622983"/>
          </a:xfrm>
          <a:prstGeom prst="rect">
            <a:avLst/>
          </a:prstGeom>
        </p:spPr>
      </p:pic>
      <p:pic>
        <p:nvPicPr>
          <p:cNvPr id="15" name="Рисунок 14" descr="apple_PNG12405-min-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4810" y="5072074"/>
            <a:ext cx="523872" cy="622983"/>
          </a:xfrm>
          <a:prstGeom prst="rect">
            <a:avLst/>
          </a:prstGeom>
        </p:spPr>
      </p:pic>
      <p:pic>
        <p:nvPicPr>
          <p:cNvPr id="16" name="Рисунок 15" descr="apple_PNG12405-min-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438" y="5072074"/>
            <a:ext cx="523872" cy="62298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3500430" y="4643446"/>
            <a:ext cx="1964223" cy="1643074"/>
            <a:chOff x="5643570" y="5500702"/>
            <a:chExt cx="1964223" cy="1643074"/>
          </a:xfrm>
        </p:grpSpPr>
        <p:pic>
          <p:nvPicPr>
            <p:cNvPr id="22" name="Рисунок 21" descr="Fish-Yellow-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3570" y="5500702"/>
              <a:ext cx="1964223" cy="1643074"/>
            </a:xfrm>
            <a:prstGeom prst="rect">
              <a:avLst/>
            </a:prstGeom>
          </p:spPr>
        </p:pic>
        <p:pic>
          <p:nvPicPr>
            <p:cNvPr id="21" name="Рисунок 20" descr="apple_PNG12405-min-1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7950" y="5929330"/>
              <a:ext cx="523872" cy="62298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C 0.0026 -0.00949 0.00573 -0.00625 0.01181 -0.01181 C 0.01615 -0.02037 0.02691 -0.03449 0.03385 -0.03912 C 0.04583 -0.04699 0.03368 -0.03449 0.04566 -0.04514 C 0.05729 -0.05556 0.04809 -0.05139 0.05885 -0.05486 C 0.06458 -0.05856 0.06892 -0.0625 0.075 -0.06481 C 0.07813 -0.08472 0.07344 -0.11227 0.06476 -0.1294 C 0.06337 -0.13958 0.06024 -0.14815 0.0559 -0.15694 C 0.05382 -0.17407 0.05208 -0.18958 0.04427 -0.20394 C 0.03854 -0.22523 0.02587 -0.23634 0.01042 -0.24306 C 0.00538 -0.24745 0.00295 -0.25301 -0.00139 -0.2588 C -0.00399 -0.27824 -0.00799 -0.28426 -0.0191 -0.29421 C -0.02396 -0.29861 -0.02882 -0.30324 -0.03368 -0.30787 C -0.03871 -0.31273 -0.05087 -0.31458 -0.05729 -0.31759 C -0.06267 -0.31991 -0.06806 -0.32199 -0.07344 -0.32361 C -0.07778 -0.325 -0.08663 -0.32755 -0.08663 -0.32755 C -0.09427 -0.33426 -0.1026 -0.33333 -0.11163 -0.33333 " pathEditMode="relative" ptsTypes="ffffffffffffffff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556E-6 C -0.00643 -0.01735 -0.02031 -0.02476 -0.03386 -0.02962 C -0.03681 -0.03356 -0.03976 -0.03726 -0.04271 -0.0412 C -0.04427 -0.04328 -0.0467 -0.04374 -0.04861 -0.04513 C -0.05018 -0.04629 -0.05174 -0.04745 -0.05295 -0.04907 C -0.06094 -0.05971 -0.06736 -0.07337 -0.07656 -0.0824 C -0.08629 -0.09212 -0.09583 -0.10254 -0.1059 -0.1118 C -0.10972 -0.12476 -0.11233 -0.12638 -0.1191 -0.13726 C -0.12136 -0.14096 -0.12309 -0.14513 -0.125 -0.14907 C -0.13143 -0.16203 -0.14705 -0.1699 -0.1559 -0.18055 C -0.1625 -0.18865 -0.16771 -0.19721 -0.175 -0.20393 C -0.18281 -0.2199 -0.19149 -0.22684 -0.20295 -0.23726 C -0.20833 -0.24837 -0.21268 -0.24467 -0.21632 -0.25902 C -0.22014 -0.29073 -0.24375 -0.27268 -0.27066 -0.27268 " pathEditMode="relative" ptsTypes="fffffffffffff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C 0.01684 -0.00255 0.03334 -0.00695 0.05018 -0.00949 C 0.05799 -0.01273 0.06459 -0.01528 0.0724 -0.01759 C 0.0816 -0.02523 0.09202 -0.03495 0.10348 -0.03796 C 0.11077 -0.04329 0.11823 -0.04745 0.1257 -0.05232 C 0.12622 -0.05394 0.12622 -0.05579 0.12726 -0.05718 C 0.12882 -0.05926 0.13125 -0.06019 0.13316 -0.06181 C 0.13785 -0.06597 0.13976 -0.07083 0.14497 -0.07454 C 0.14601 -0.07593 0.14705 -0.07755 0.14792 -0.07917 C 0.14896 -0.08125 0.14966 -0.08333 0.15087 -0.08542 C 0.1573 -0.0963 0.16598 -0.1037 0.17171 -0.11551 C 0.17778 -0.12894 0.18195 -0.14306 0.18941 -0.15509 C 0.1908 -0.15995 0.19254 -0.16667 0.19514 -0.17083 C 0.19775 -0.17546 0.20417 -0.18357 0.20417 -0.18333 C 0.20764 -0.19792 0.20278 -0.18333 0.21007 -0.19306 C 0.21216 -0.19583 0.21285 -0.19954 0.21459 -0.20255 C 0.21823 -0.21482 0.22101 -0.22708 0.22483 -0.23912 C 0.2257 -0.2419 0.22987 -0.24213 0.2323 -0.24375 C 0.24254 -0.25093 0.25122 -0.25625 0.26337 -0.25949 C 0.26424 -0.26019 0.27032 -0.26528 0.27223 -0.26435 C 0.27587 -0.26204 0.27761 -0.25741 0.28108 -0.25463 C 0.28247 -0.2537 0.28559 -0.25162 0.28559 -0.25139 " pathEditMode="relative" rAng="0" ptsTypes="fffffffffffffffffffff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63">
  <a:themeElements>
    <a:clrScheme name="Другая 121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815D39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Тема63</Template>
  <TotalTime>601</TotalTime>
  <Words>659</Words>
  <Application>Microsoft Office PowerPoint</Application>
  <PresentationFormat>Экран (4:3)</PresentationFormat>
  <Paragraphs>147</Paragraphs>
  <Slides>15</Slides>
  <Notes>12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Тема63</vt:lpstr>
      <vt:lpstr>ЛОГИКА ДЛЯ ДОШКОЛЯТ</vt:lpstr>
      <vt:lpstr>С ЧЕГО НАЧАТЬ?</vt:lpstr>
      <vt:lpstr>Загадка 1</vt:lpstr>
      <vt:lpstr>Загадка 2</vt:lpstr>
      <vt:lpstr>Загадка 3</vt:lpstr>
      <vt:lpstr>Загадка 4</vt:lpstr>
      <vt:lpstr>Загадка 5</vt:lpstr>
      <vt:lpstr>Загадка 6</vt:lpstr>
      <vt:lpstr>Загадка 7</vt:lpstr>
      <vt:lpstr>Загадка 8</vt:lpstr>
      <vt:lpstr>Загадка 9</vt:lpstr>
      <vt:lpstr>Загадка 10</vt:lpstr>
      <vt:lpstr>Загадка 11</vt:lpstr>
      <vt:lpstr>Загадка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Логические задачи для дошкольников В.1</dc:title>
  <dc:subject>логика</dc:subject>
  <dc:creator>Алейник Н.В.</dc:creator>
  <cp:lastModifiedBy>1</cp:lastModifiedBy>
  <cp:revision>226</cp:revision>
  <dcterms:created xsi:type="dcterms:W3CDTF">2018-08-12T18:29:27Z</dcterms:created>
  <dcterms:modified xsi:type="dcterms:W3CDTF">2020-04-20T17:29:23Z</dcterms:modified>
  <cp:category>презентация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4294453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