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0" r:id="rId9"/>
    <p:sldId id="266" r:id="rId10"/>
    <p:sldId id="262" r:id="rId11"/>
    <p:sldId id="264" r:id="rId12"/>
    <p:sldId id="265" r:id="rId13"/>
    <p:sldId id="267" r:id="rId14"/>
    <p:sldId id="271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50497" y="1249251"/>
            <a:ext cx="8689976" cy="1530437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«нескучные» способы автоматизации звука «Р»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ДЕМЕНТЬЕВА ДАРЬЯ ВАСИЛЬЕВНА</a:t>
            </a:r>
          </a:p>
          <a:p>
            <a:pPr algn="r"/>
            <a:r>
              <a:rPr lang="ru-RU" sz="2000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– ЛОГОПЕД МБДОУ № 148</a:t>
            </a:r>
          </a:p>
          <a:p>
            <a:pPr algn="r"/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Екатеринбург, 2020</a:t>
            </a: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0497" y="2192006"/>
            <a:ext cx="2456176" cy="3388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05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«в коробке»</a:t>
            </a:r>
            <a:br>
              <a:rPr lang="ru-RU" dirty="0" smtClean="0"/>
            </a:br>
            <a:r>
              <a:rPr lang="ru-RU" sz="2700" dirty="0" smtClean="0"/>
              <a:t>Взрослый предлагает ребенку достать из коробки игрушки, в названии которых есть звук «р». Ребенок ощупывает игрушку, узнает ее на ощупь и называет. </a:t>
            </a:r>
            <a:br>
              <a:rPr lang="ru-RU" sz="2700" dirty="0" smtClean="0"/>
            </a:br>
            <a:r>
              <a:rPr lang="ru-RU" sz="2700" dirty="0" smtClean="0"/>
              <a:t>Можно использовать игрушки из киндер-сюрприза.</a:t>
            </a:r>
            <a:br>
              <a:rPr lang="ru-RU" sz="2700" dirty="0" smtClean="0"/>
            </a:br>
            <a:r>
              <a:rPr lang="ru-RU" sz="2700" dirty="0" smtClean="0"/>
              <a:t>Распространяйте фразу: «в коробке ручка», «в коробке рыбка» и т.д.</a:t>
            </a:r>
            <a:endParaRPr lang="ru-RU" sz="27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96000" y="2923506"/>
            <a:ext cx="1361921" cy="11731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9029" y="2833354"/>
            <a:ext cx="1381038" cy="1173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t="6463"/>
          <a:stretch/>
        </p:blipFill>
        <p:spPr>
          <a:xfrm>
            <a:off x="6936547" y="4468969"/>
            <a:ext cx="1555710" cy="1339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9219" t="10565" r="18405" b="5305"/>
          <a:stretch/>
        </p:blipFill>
        <p:spPr>
          <a:xfrm>
            <a:off x="463638" y="2833354"/>
            <a:ext cx="4765183" cy="36060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/>
          <a:srcRect l="5171" r="1"/>
          <a:stretch/>
        </p:blipFill>
        <p:spPr>
          <a:xfrm>
            <a:off x="9530365" y="4468969"/>
            <a:ext cx="1841679" cy="13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33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«в огороде».</a:t>
            </a:r>
            <a:br>
              <a:rPr lang="ru-RU" dirty="0" smtClean="0"/>
            </a:br>
            <a:r>
              <a:rPr lang="ru-RU" sz="2200" dirty="0" smtClean="0"/>
              <a:t>Предложите ребенку «посадить» (нарисовать) свой огород и рассказать какой урожай он соберет осенью. Оговоритесь, что в ваш огород необычный и растут там только овощи и фрукты, в которых есть звук «Р». Спросите ребенка, нужно ли ухаживать за овощами и кто может навредить урожаю (червяки), </a:t>
            </a:r>
            <a:br>
              <a:rPr lang="ru-RU" sz="2200" dirty="0" smtClean="0"/>
            </a:br>
            <a:r>
              <a:rPr lang="ru-RU" sz="2200" dirty="0" smtClean="0"/>
              <a:t>нарисуйте и их.</a:t>
            </a:r>
            <a:endParaRPr lang="ru-RU" sz="2200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1835194" y="2717443"/>
            <a:ext cx="8111605" cy="26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39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9380" y="165136"/>
            <a:ext cx="10702969" cy="22019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Игра со сказочным героем.</a:t>
            </a:r>
            <a:br>
              <a:rPr lang="ru-RU" dirty="0" smtClean="0"/>
            </a:br>
            <a:r>
              <a:rPr lang="ru-RU" sz="2200" dirty="0" smtClean="0"/>
              <a:t>Поиграйте с любым сказочным героем, в имени которого есть звук «р»: петрушка, дракончик, буратино, </a:t>
            </a:r>
            <a:r>
              <a:rPr lang="ru-RU" sz="2200" dirty="0" err="1" smtClean="0"/>
              <a:t>барбоскины</a:t>
            </a:r>
            <a:r>
              <a:rPr lang="ru-RU" sz="2200" dirty="0" smtClean="0"/>
              <a:t> и т.д. придумайте сюжет, в котором герой где то был или что-нибудь нашел (любые игрушки или предметы </a:t>
            </a:r>
            <a:br>
              <a:rPr lang="ru-RU" sz="2200" dirty="0" smtClean="0"/>
            </a:br>
            <a:r>
              <a:rPr lang="ru-RU" sz="2200" dirty="0" smtClean="0"/>
              <a:t>с </a:t>
            </a:r>
            <a:r>
              <a:rPr lang="ru-RU" sz="2200" dirty="0" err="1" smtClean="0"/>
              <a:t>коррегируемым</a:t>
            </a:r>
            <a:r>
              <a:rPr lang="ru-RU" sz="2200" dirty="0" smtClean="0"/>
              <a:t> звуком). </a:t>
            </a:r>
            <a:br>
              <a:rPr lang="ru-RU" sz="2200" dirty="0" smtClean="0"/>
            </a:br>
            <a:r>
              <a:rPr lang="ru-RU" sz="2200" dirty="0" smtClean="0"/>
              <a:t>Например: </a:t>
            </a:r>
            <a:r>
              <a:rPr lang="ru-RU" sz="2200" dirty="0" err="1" smtClean="0"/>
              <a:t>барбоскины</a:t>
            </a:r>
            <a:r>
              <a:rPr lang="ru-RU" sz="2200" dirty="0" smtClean="0"/>
              <a:t> всей семьей ходили в супермаркет и купили там продукты. Что они могли там купить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704009" y="2334839"/>
            <a:ext cx="6993710" cy="437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0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017" y="296545"/>
            <a:ext cx="10364451" cy="1596177"/>
          </a:xfrm>
        </p:spPr>
        <p:txBody>
          <a:bodyPr>
            <a:noAutofit/>
          </a:bodyPr>
          <a:lstStyle/>
          <a:p>
            <a:r>
              <a:rPr lang="ru-RU" sz="2800" dirty="0" smtClean="0"/>
              <a:t>Выучите стихотворение или скороговорку с использованием мнемотехники. </a:t>
            </a:r>
            <a:br>
              <a:rPr lang="ru-RU" sz="2800" dirty="0" smtClean="0"/>
            </a:br>
            <a:r>
              <a:rPr lang="ru-RU" sz="2400" dirty="0" smtClean="0"/>
              <a:t>Мнемотехника – способ запоминания и увеличения объема памяти путем образования дополнительных ассоциаций.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6070242" y="2073498"/>
            <a:ext cx="5196208" cy="150565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490" y="3268137"/>
            <a:ext cx="5031972" cy="296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0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Составьте с ребенком пиктограмму для запоминания стихотворения самостоятельно. Пусть ребенок нарисует серию рисунков и попробует рассказать </a:t>
            </a:r>
            <a:br>
              <a:rPr lang="ru-RU" sz="2800" dirty="0"/>
            </a:br>
            <a:r>
              <a:rPr lang="ru-RU" sz="2800" dirty="0"/>
              <a:t>вам </a:t>
            </a:r>
            <a:r>
              <a:rPr lang="ru-RU" sz="2800" dirty="0" smtClean="0"/>
              <a:t>стихотворение или </a:t>
            </a:r>
            <a:r>
              <a:rPr lang="ru-RU" sz="2800" dirty="0" err="1" smtClean="0"/>
              <a:t>чистоговорку</a:t>
            </a:r>
            <a:r>
              <a:rPr lang="ru-RU" sz="2800" dirty="0" smtClean="0"/>
              <a:t>.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lvl="0" indent="0">
              <a:buClr>
                <a:prstClr val="black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Очень рад баран,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у барана барабан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Баран в барабан барабанит,</a:t>
            </a:r>
          </a:p>
          <a:p>
            <a:pPr marL="0" lvl="0" indent="0">
              <a:buClr>
                <a:prstClr val="black"/>
              </a:buClr>
              <a:buNone/>
            </a:pPr>
            <a:r>
              <a:rPr lang="ru-RU" dirty="0">
                <a:solidFill>
                  <a:prstClr val="black"/>
                </a:solidFill>
              </a:rPr>
              <a:t>Барабанит баран в </a:t>
            </a:r>
            <a:r>
              <a:rPr lang="ru-RU" dirty="0" smtClean="0">
                <a:solidFill>
                  <a:prstClr val="black"/>
                </a:solidFill>
              </a:rPr>
              <a:t>барабан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14"/>
          </p:nvPr>
        </p:nvSpPr>
        <p:spPr>
          <a:xfrm>
            <a:off x="7048771" y="3051011"/>
            <a:ext cx="3577107" cy="2740187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 огороде – дорога,</a:t>
            </a:r>
          </a:p>
          <a:p>
            <a:pPr marL="0" indent="0">
              <a:buNone/>
            </a:pPr>
            <a:r>
              <a:rPr lang="ru-RU" dirty="0" smtClean="0"/>
              <a:t>На дороге – корова,</a:t>
            </a:r>
          </a:p>
          <a:p>
            <a:pPr marL="0" indent="0">
              <a:buNone/>
            </a:pPr>
            <a:r>
              <a:rPr lang="ru-RU" dirty="0" smtClean="0"/>
              <a:t>За коровой – ворота,</a:t>
            </a:r>
          </a:p>
          <a:p>
            <a:pPr marL="0" indent="0">
              <a:buNone/>
            </a:pPr>
            <a:r>
              <a:rPr lang="ru-RU" dirty="0" smtClean="0"/>
              <a:t>На воротах – ворона,</a:t>
            </a:r>
          </a:p>
          <a:p>
            <a:pPr marL="0" indent="0">
              <a:buNone/>
            </a:pPr>
            <a:r>
              <a:rPr lang="ru-RU" dirty="0" smtClean="0"/>
              <a:t>На вороне – корона.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149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4" y="1339402"/>
            <a:ext cx="10364452" cy="13904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Надеюсь предложенная информация </a:t>
            </a:r>
            <a:br>
              <a:rPr lang="ru-RU" dirty="0" smtClean="0"/>
            </a:br>
            <a:r>
              <a:rPr lang="ru-RU" dirty="0" smtClean="0"/>
              <a:t>оказалась вам полезной.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Играйте с детьми, фантазируйте и придумывайте новые сюжеты для игр, развивайтесь весело!!!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Желаю вам творческих успехов!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6011" t="7467" r="4990" b="9773"/>
          <a:stretch/>
        </p:blipFill>
        <p:spPr>
          <a:xfrm>
            <a:off x="4043966" y="3928056"/>
            <a:ext cx="2756079" cy="256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149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6" y="618517"/>
            <a:ext cx="10252208" cy="888311"/>
          </a:xfrm>
        </p:spPr>
        <p:txBody>
          <a:bodyPr/>
          <a:lstStyle/>
          <a:p>
            <a:r>
              <a:rPr lang="ru-RU" cap="none" dirty="0" smtClean="0"/>
              <a:t>Советы родителям, если ребенок «зарычал»…</a:t>
            </a:r>
            <a:endParaRPr lang="ru-RU" cap="none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913774" y="1506828"/>
            <a:ext cx="10363826" cy="4284371"/>
          </a:xfrm>
        </p:spPr>
        <p:txBody>
          <a:bodyPr>
            <a:normAutofit fontScale="92500" lnSpcReduction="10000"/>
          </a:bodyPr>
          <a:lstStyle/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Наконец-то ребенок на занятиях с логопедом зарычал, но прежде чем ребенок начнет активно использовать его в речи, предстоит проделать большую работу. Нужно ввести звук в речь или автоматизировать его. Это работа не столько логопеда, сколько родителей. Логопед лишь отбирает необходимый речевой материал.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Прежде чем ребенок подружится с «трудным» звуком, необходимо его много раз повторить. Выполняйте рекомендации логопеда регулярно, а не от случая к случаю.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Родителям необходимо постоянно контролировать произношение ребенка в повседневной жизни, исправлять неправильное произношение.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Автоматизировать звук лучше в игровой форме: рисуйте, учите стихи с нужным звуком, играйте с волшебными героями в сказки, проявите фантазию.</a:t>
            </a:r>
          </a:p>
          <a:p>
            <a:pPr marL="457200" indent="-457200" algn="just">
              <a:buFont typeface="+mj-lt"/>
              <a:buAutoNum type="arabicPeriod"/>
            </a:pPr>
            <a:r>
              <a:rPr lang="ru-RU" cap="none" dirty="0" smtClean="0"/>
              <a:t>Хвалите ребенка, поощряйте его.</a:t>
            </a:r>
          </a:p>
          <a:p>
            <a:pPr marL="457200" indent="-457200" algn="just">
              <a:buFont typeface="+mj-lt"/>
              <a:buAutoNum type="arabicPeriod"/>
            </a:pPr>
            <a:endParaRPr lang="ru-RU" cap="none" dirty="0"/>
          </a:p>
        </p:txBody>
      </p:sp>
    </p:spTree>
    <p:extLst>
      <p:ext uri="{BB962C8B-B14F-4D97-AF65-F5344CB8AC3E}">
        <p14:creationId xmlns:p14="http://schemas.microsoft.com/office/powerpoint/2010/main" val="154761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9298" y="695414"/>
            <a:ext cx="10364451" cy="9139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Артикуляционная гимнастика </a:t>
            </a:r>
            <a:br>
              <a:rPr lang="ru-RU" dirty="0" smtClean="0"/>
            </a:br>
            <a:r>
              <a:rPr lang="ru-RU" dirty="0" smtClean="0"/>
              <a:t>для сонорного звука «Р» </a:t>
            </a:r>
            <a:br>
              <a:rPr lang="ru-RU" dirty="0" smtClean="0"/>
            </a:br>
            <a:r>
              <a:rPr lang="ru-RU" sz="2700" dirty="0" smtClean="0"/>
              <a:t>(упражнения «широкий блинчик», «чашечка», </a:t>
            </a:r>
            <a:br>
              <a:rPr lang="ru-RU" sz="2700" dirty="0" smtClean="0"/>
            </a:br>
            <a:r>
              <a:rPr lang="ru-RU" sz="2700" dirty="0" smtClean="0"/>
              <a:t>«барабанщик», «индюк </a:t>
            </a:r>
            <a:r>
              <a:rPr lang="ru-RU" sz="2700" dirty="0" err="1" smtClean="0"/>
              <a:t>болбочет</a:t>
            </a:r>
            <a:r>
              <a:rPr lang="ru-RU" sz="2700" dirty="0" smtClean="0"/>
              <a:t>», «лошадка», «грибочек», «гармошка», «</a:t>
            </a:r>
            <a:r>
              <a:rPr lang="ru-RU" sz="2700" dirty="0" err="1" smtClean="0"/>
              <a:t>парашютик</a:t>
            </a:r>
            <a:r>
              <a:rPr lang="ru-RU" sz="2700" dirty="0" smtClean="0"/>
              <a:t>»)</a:t>
            </a:r>
            <a:endParaRPr lang="ru-RU" sz="27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89559" y="2477516"/>
            <a:ext cx="2370806" cy="165660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781" r="13068"/>
          <a:stretch/>
        </p:blipFill>
        <p:spPr>
          <a:xfrm>
            <a:off x="3730600" y="2477516"/>
            <a:ext cx="2240924" cy="16566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6564" y="4692559"/>
            <a:ext cx="1992901" cy="199290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10314" t="8485" r="10712" b="20529"/>
          <a:stretch/>
        </p:blipFill>
        <p:spPr>
          <a:xfrm>
            <a:off x="7219386" y="2336303"/>
            <a:ext cx="1557087" cy="1768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7539" r="59435" b="9934"/>
          <a:stretch/>
        </p:blipFill>
        <p:spPr>
          <a:xfrm>
            <a:off x="9899863" y="2365217"/>
            <a:ext cx="1439602" cy="17689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/>
          <a:srcRect l="10314" t="7218" r="8320" b="28134"/>
          <a:stretch/>
        </p:blipFill>
        <p:spPr>
          <a:xfrm>
            <a:off x="389559" y="4756471"/>
            <a:ext cx="1751526" cy="197046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/>
          <a:srcRect l="11610" t="10262" r="10510" b="9978"/>
          <a:stretch/>
        </p:blipFill>
        <p:spPr>
          <a:xfrm>
            <a:off x="3278899" y="4674111"/>
            <a:ext cx="1484738" cy="203123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/>
          <a:srcRect l="7323" t="15246" r="7722" b="28557"/>
          <a:stretch/>
        </p:blipFill>
        <p:spPr>
          <a:xfrm>
            <a:off x="5971524" y="4674111"/>
            <a:ext cx="2167153" cy="202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5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978463"/>
          </a:xfrm>
        </p:spPr>
        <p:txBody>
          <a:bodyPr/>
          <a:lstStyle/>
          <a:p>
            <a:r>
              <a:rPr lang="ru-RU" dirty="0" smtClean="0"/>
              <a:t>Правильная артикуляция звука «р»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23389" y="1777285"/>
            <a:ext cx="11545222" cy="417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45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dirty="0" smtClean="0"/>
              <a:t>* Игра «тигрята»</a:t>
            </a:r>
            <a:br>
              <a:rPr lang="ru-RU" dirty="0" smtClean="0"/>
            </a:br>
            <a:r>
              <a:rPr lang="ru-RU" sz="1800" dirty="0" smtClean="0"/>
              <a:t>предложите ребенку порычать как тигренок. Используйте в своей игре игрушки или картинки.</a:t>
            </a:r>
            <a:br>
              <a:rPr lang="ru-RU" sz="1800" dirty="0" smtClean="0"/>
            </a:b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dirty="0" smtClean="0"/>
              <a:t>*</a:t>
            </a:r>
            <a:r>
              <a:rPr lang="ru-RU" sz="1800" dirty="0" smtClean="0"/>
              <a:t> </a:t>
            </a:r>
            <a:r>
              <a:rPr lang="ru-RU" dirty="0" smtClean="0"/>
              <a:t>игра «заведи мотор»</a:t>
            </a:r>
            <a:br>
              <a:rPr lang="ru-RU" dirty="0" smtClean="0"/>
            </a:br>
            <a:r>
              <a:rPr lang="ru-RU" sz="1800" dirty="0" smtClean="0"/>
              <a:t>предложите ребенку завести мотор у игрушечной машинки и катать ее пока «мотор не заглохнет». поиграйте с ребенком кто дальше уедет на своей машине. Пока мотор рычит, машина едет.</a:t>
            </a:r>
            <a:endParaRPr lang="ru-RU" dirty="0"/>
          </a:p>
        </p:txBody>
      </p:sp>
      <p:pic>
        <p:nvPicPr>
          <p:cNvPr id="2050" name="Picture 2" descr="https://illustrators.ru/uploads/illustration/image/1027800/main_%D1%82%D0%B8%D0%B3%D1%80%D1%91%D0%BD%D0%BE%D0%BA_%D0%BA%D1%80%D0%B0%D0%B4%D1%91%D1%82%D1%81%D1%8F.jpg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" t="30545" r="5059"/>
          <a:stretch/>
        </p:blipFill>
        <p:spPr bwMode="auto">
          <a:xfrm>
            <a:off x="656822" y="3000777"/>
            <a:ext cx="4481847" cy="289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0766" y="3000776"/>
            <a:ext cx="4522035" cy="289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79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«здравствуй, пальчик».</a:t>
            </a:r>
            <a:br>
              <a:rPr lang="ru-RU" dirty="0" smtClean="0"/>
            </a:br>
            <a:r>
              <a:rPr lang="ru-RU" sz="1800" dirty="0" smtClean="0"/>
              <a:t>ребенок </a:t>
            </a:r>
            <a:r>
              <a:rPr lang="ru-RU" sz="1800" dirty="0"/>
              <a:t>Большим пальцем </a:t>
            </a:r>
            <a:r>
              <a:rPr lang="ru-RU" sz="1800" dirty="0" smtClean="0"/>
              <a:t>здоровается </a:t>
            </a:r>
            <a:r>
              <a:rPr lang="ru-RU" sz="1800" dirty="0"/>
              <a:t>со всеми остальными пальчиками и </a:t>
            </a:r>
            <a:r>
              <a:rPr lang="ru-RU" sz="1800" dirty="0" smtClean="0"/>
              <a:t>произносит слоги</a:t>
            </a:r>
            <a:r>
              <a:rPr lang="ru-RU" sz="1800" dirty="0"/>
              <a:t>: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err="1" smtClean="0"/>
              <a:t>дра</a:t>
            </a:r>
            <a:r>
              <a:rPr lang="ru-RU" sz="1800" dirty="0" smtClean="0"/>
              <a:t>, </a:t>
            </a:r>
            <a:r>
              <a:rPr lang="ru-RU" sz="1800" dirty="0" err="1" smtClean="0"/>
              <a:t>дро</a:t>
            </a:r>
            <a:r>
              <a:rPr lang="ru-RU" sz="1800" dirty="0" smtClean="0"/>
              <a:t>, </a:t>
            </a:r>
            <a:r>
              <a:rPr lang="ru-RU" sz="1800" dirty="0" err="1" smtClean="0"/>
              <a:t>дру</a:t>
            </a:r>
            <a:r>
              <a:rPr lang="ru-RU" sz="1800" dirty="0" smtClean="0"/>
              <a:t>, </a:t>
            </a:r>
            <a:r>
              <a:rPr lang="ru-RU" sz="1800" dirty="0" err="1" smtClean="0"/>
              <a:t>дры</a:t>
            </a:r>
            <a:r>
              <a:rPr lang="ru-RU" sz="1800" dirty="0" smtClean="0"/>
              <a:t>, </a:t>
            </a:r>
            <a:r>
              <a:rPr lang="ru-RU" sz="1800" dirty="0" err="1" smtClean="0"/>
              <a:t>дрэ</a:t>
            </a:r>
            <a:r>
              <a:rPr lang="ru-RU" sz="1800" dirty="0" smtClean="0"/>
              <a:t>, </a:t>
            </a:r>
            <a:r>
              <a:rPr lang="ru-RU" sz="1800" dirty="0" err="1" smtClean="0"/>
              <a:t>ра-ра-ра-ра</a:t>
            </a:r>
            <a:r>
              <a:rPr lang="ru-RU" sz="1800" dirty="0" smtClean="0"/>
              <a:t>, </a:t>
            </a:r>
            <a:r>
              <a:rPr lang="ru-RU" sz="1800" dirty="0" err="1" smtClean="0"/>
              <a:t>ро-ро-ро-ро</a:t>
            </a:r>
            <a:r>
              <a:rPr lang="ru-RU" sz="1800" dirty="0" smtClean="0"/>
              <a:t>, </a:t>
            </a:r>
            <a:r>
              <a:rPr lang="ru-RU" sz="1800" dirty="0" err="1" smtClean="0"/>
              <a:t>ру-ру-ру-ру</a:t>
            </a:r>
            <a:r>
              <a:rPr lang="ru-RU" sz="1800" dirty="0" smtClean="0"/>
              <a:t>, </a:t>
            </a:r>
            <a:r>
              <a:rPr lang="ru-RU" sz="1800" dirty="0" err="1" smtClean="0"/>
              <a:t>ры-ры-ры-ры</a:t>
            </a:r>
            <a:r>
              <a:rPr lang="ru-RU" sz="1800" dirty="0" smtClean="0"/>
              <a:t>, </a:t>
            </a:r>
            <a:r>
              <a:rPr lang="ru-RU" sz="1800" dirty="0" err="1" smtClean="0"/>
              <a:t>рэ-рэ-рэ-рэ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ар-ар-ар-ар, ор-ор-ор-ор, </a:t>
            </a:r>
            <a:r>
              <a:rPr lang="ru-RU" sz="1800" dirty="0" err="1" smtClean="0"/>
              <a:t>ур-ур-ур-ур</a:t>
            </a:r>
            <a:r>
              <a:rPr lang="ru-RU" sz="1800" dirty="0" smtClean="0"/>
              <a:t>, </a:t>
            </a:r>
            <a:r>
              <a:rPr lang="ru-RU" sz="1800" dirty="0" err="1" smtClean="0"/>
              <a:t>ыр-ыр-ыр-ыр</a:t>
            </a:r>
            <a:r>
              <a:rPr lang="ru-RU" sz="1800" dirty="0" smtClean="0"/>
              <a:t>, эр-эр-эр-эр</a:t>
            </a:r>
            <a:br>
              <a:rPr lang="ru-RU" sz="1800" dirty="0" smtClean="0"/>
            </a:br>
            <a:r>
              <a:rPr lang="ru-RU" sz="1800" dirty="0" smtClean="0"/>
              <a:t>ара-</a:t>
            </a:r>
            <a:r>
              <a:rPr lang="ru-RU" sz="1800" dirty="0" err="1" smtClean="0"/>
              <a:t>оро</a:t>
            </a:r>
            <a:r>
              <a:rPr lang="ru-RU" sz="1800" dirty="0" smtClean="0"/>
              <a:t>-</a:t>
            </a:r>
            <a:r>
              <a:rPr lang="ru-RU" sz="1800" dirty="0" err="1" smtClean="0"/>
              <a:t>уру-ыры-эрэ</a:t>
            </a: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2318196" y="2498502"/>
            <a:ext cx="7023891" cy="32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14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4758" y="554122"/>
            <a:ext cx="10364451" cy="1068615"/>
          </a:xfrm>
        </p:spPr>
        <p:txBody>
          <a:bodyPr>
            <a:noAutofit/>
          </a:bodyPr>
          <a:lstStyle/>
          <a:p>
            <a:r>
              <a:rPr lang="ru-RU" sz="2800" dirty="0" smtClean="0"/>
              <a:t>Предложите ребенку нарисовать предметы с автоматизируемым звуком. </a:t>
            </a:r>
            <a:br>
              <a:rPr lang="ru-RU" sz="2800" dirty="0" smtClean="0"/>
            </a:br>
            <a:r>
              <a:rPr lang="ru-RU" sz="2800" dirty="0" smtClean="0"/>
              <a:t>Ребенок рисует и называет слово. </a:t>
            </a:r>
            <a:br>
              <a:rPr lang="ru-RU" sz="2800" dirty="0" smtClean="0"/>
            </a:br>
            <a:r>
              <a:rPr lang="ru-RU" sz="2800" dirty="0" smtClean="0"/>
              <a:t>в итоге </a:t>
            </a:r>
            <a:r>
              <a:rPr lang="ru-RU" sz="2800" dirty="0" err="1" smtClean="0"/>
              <a:t>коррегируемый</a:t>
            </a:r>
            <a:r>
              <a:rPr lang="ru-RU" sz="2800" dirty="0" smtClean="0"/>
              <a:t> звук многократно повторяется.</a:t>
            </a:r>
            <a:endParaRPr lang="ru-RU" sz="28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38070" y="2310382"/>
            <a:ext cx="5334000" cy="1238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6377" y="2319907"/>
            <a:ext cx="5343525" cy="122872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7298" y="4139953"/>
            <a:ext cx="6516921" cy="1906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868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3775" y="631396"/>
            <a:ext cx="10364451" cy="1596177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Игра «кружка, крышка…»</a:t>
            </a:r>
            <a:br>
              <a:rPr lang="ru-RU" dirty="0" smtClean="0"/>
            </a:br>
            <a:r>
              <a:rPr lang="ru-RU" sz="2200" dirty="0" smtClean="0"/>
              <a:t>*</a:t>
            </a:r>
            <a:r>
              <a:rPr lang="ru-RU" dirty="0" smtClean="0"/>
              <a:t> </a:t>
            </a:r>
            <a:r>
              <a:rPr lang="ru-RU" sz="2200" dirty="0" smtClean="0"/>
              <a:t>Ребенок может помочь вам на кухне мыть, вытирать или составлять посуду, но при этом называя предметы с автоматизируемым звуком. </a:t>
            </a:r>
            <a:br>
              <a:rPr lang="ru-RU" sz="2200" dirty="0" smtClean="0"/>
            </a:br>
            <a:r>
              <a:rPr lang="ru-RU" sz="2200" dirty="0" smtClean="0"/>
              <a:t>* под кружку можно спрятать какой-нибудь предмет с нужным вам звуком и назвать: «под кружкой крошка», «под кружкой крышка» и т.д. </a:t>
            </a:r>
            <a:br>
              <a:rPr lang="ru-RU" sz="2200" dirty="0" smtClean="0"/>
            </a:br>
            <a:r>
              <a:rPr lang="ru-RU" sz="2200" dirty="0" smtClean="0"/>
              <a:t>* можно чередовать кружки и крышки и называть их.</a:t>
            </a:r>
            <a:br>
              <a:rPr lang="ru-RU" sz="2200" dirty="0" smtClean="0"/>
            </a:br>
            <a:r>
              <a:rPr lang="ru-RU" sz="2200" dirty="0" smtClean="0"/>
              <a:t>* Поставьте кружку на крышку или закройте кружку крышкой и так же произнесите: кружка на крышке, крышка на кружке и т.д.</a:t>
            </a:r>
            <a:endParaRPr lang="ru-RU" sz="2200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 flipH="1">
            <a:off x="450760" y="3155324"/>
            <a:ext cx="77273" cy="309093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6370" t="12959" r="4241" b="11549"/>
          <a:stretch/>
        </p:blipFill>
        <p:spPr>
          <a:xfrm>
            <a:off x="370344" y="3103885"/>
            <a:ext cx="2409439" cy="20348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t="16141" b="14901"/>
          <a:stretch/>
        </p:blipFill>
        <p:spPr>
          <a:xfrm>
            <a:off x="3018878" y="3664434"/>
            <a:ext cx="2801692" cy="19319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202" y="3103885"/>
            <a:ext cx="2408129" cy="20301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81569" y="3663819"/>
            <a:ext cx="2798307" cy="193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2381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Игра «пирог с …»</a:t>
            </a:r>
            <a:br>
              <a:rPr lang="ru-RU" dirty="0" smtClean="0"/>
            </a:br>
            <a:r>
              <a:rPr lang="ru-RU" sz="2200" dirty="0" smtClean="0"/>
              <a:t>предложите ребенку «испечь» с вами пироги, подумайте с ним какие пироги со звуком «р» вы можете испечь.</a:t>
            </a:r>
            <a:br>
              <a:rPr lang="ru-RU" sz="2200" dirty="0" smtClean="0"/>
            </a:br>
            <a:r>
              <a:rPr lang="ru-RU" sz="2200" dirty="0" smtClean="0"/>
              <a:t>Например: пирог с рыбой, пирог с сыром, пирог с грушей, </a:t>
            </a:r>
            <a:br>
              <a:rPr lang="ru-RU" sz="2200" dirty="0" smtClean="0"/>
            </a:br>
            <a:r>
              <a:rPr lang="ru-RU" sz="2200" dirty="0" smtClean="0"/>
              <a:t>пирог со смородиной и т.д. </a:t>
            </a:r>
            <a:br>
              <a:rPr lang="ru-RU" sz="2200" dirty="0" smtClean="0"/>
            </a:br>
            <a:r>
              <a:rPr lang="ru-RU" sz="2200" dirty="0" smtClean="0"/>
              <a:t>Спросите ребенка: «Если пирог с рыбой, то он какой?» - «рыбный» и т.д.</a:t>
            </a:r>
            <a:endParaRPr lang="ru-RU" sz="22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403441" y="2817102"/>
            <a:ext cx="4234834" cy="28232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1507" t="10141" r="4284" b="14741"/>
          <a:stretch/>
        </p:blipFill>
        <p:spPr>
          <a:xfrm>
            <a:off x="7231890" y="2341463"/>
            <a:ext cx="2524258" cy="151379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5589" t="20159" r="11752" b="20829"/>
          <a:stretch/>
        </p:blipFill>
        <p:spPr>
          <a:xfrm>
            <a:off x="8544896" y="4291125"/>
            <a:ext cx="2733330" cy="13492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8886" t="4694" r="10004" b="3663"/>
          <a:stretch/>
        </p:blipFill>
        <p:spPr>
          <a:xfrm>
            <a:off x="5537917" y="4291125"/>
            <a:ext cx="1693973" cy="232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151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Капля</Template>
  <TotalTime>409</TotalTime>
  <Words>275</Words>
  <Application>Microsoft Office PowerPoint</Application>
  <PresentationFormat>Широкоэкранный</PresentationFormat>
  <Paragraphs>34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Times New Roman</vt:lpstr>
      <vt:lpstr>Tw Cen MT</vt:lpstr>
      <vt:lpstr>Капля</vt:lpstr>
      <vt:lpstr>«нескучные» способы автоматизации звука «Р» </vt:lpstr>
      <vt:lpstr>Советы родителям, если ребенок «зарычал»…</vt:lpstr>
      <vt:lpstr>Артикуляционная гимнастика  для сонорного звука «Р»  (упражнения «широкий блинчик», «чашечка»,  «барабанщик», «индюк болбочет», «лошадка», «грибочек», «гармошка», «парашютик»)</vt:lpstr>
      <vt:lpstr>Правильная артикуляция звука «р»</vt:lpstr>
      <vt:lpstr>* Игра «тигрята» предложите ребенку порычать как тигренок. Используйте в своей игре игрушки или картинки.  * игра «заведи мотор» предложите ребенку завести мотор у игрушечной машинки и катать ее пока «мотор не заглохнет». поиграйте с ребенком кто дальше уедет на своей машине. Пока мотор рычит, машина едет.</vt:lpstr>
      <vt:lpstr>Игра «здравствуй, пальчик». ребенок Большим пальцем здоровается со всеми остальными пальчиками и произносит слоги: дра, дро, дру, дры, дрэ, ра-ра-ра-ра, ро-ро-ро-ро, ру-ру-ру-ру, ры-ры-ры-ры, рэ-рэ-рэ-рэ ар-ар-ар-ар, ор-ор-ор-ор, ур-ур-ур-ур, ыр-ыр-ыр-ыр, эр-эр-эр-эр ара-оро-уру-ыры-эрэ</vt:lpstr>
      <vt:lpstr>Предложите ребенку нарисовать предметы с автоматизируемым звуком.  Ребенок рисует и называет слово.  в итоге коррегируемый звук многократно повторяется.</vt:lpstr>
      <vt:lpstr>Игра «кружка, крышка…» * Ребенок может помочь вам на кухне мыть, вытирать или составлять посуду, но при этом называя предметы с автоматизируемым звуком.  * под кружку можно спрятать какой-нибудь предмет с нужным вам звуком и назвать: «под кружкой крошка», «под кружкой крышка» и т.д.  * можно чередовать кружки и крышки и называть их. * Поставьте кружку на крышку или закройте кружку крышкой и так же произнесите: кружка на крышке, крышка на кружке и т.д.</vt:lpstr>
      <vt:lpstr>Игра «пирог с …» предложите ребенку «испечь» с вами пироги, подумайте с ним какие пироги со звуком «р» вы можете испечь. Например: пирог с рыбой, пирог с сыром, пирог с грушей,  пирог со смородиной и т.д.  Спросите ребенка: «Если пирог с рыбой, то он какой?» - «рыбный» и т.д.</vt:lpstr>
      <vt:lpstr>Игра «в коробке» Взрослый предлагает ребенку достать из коробки игрушки, в названии которых есть звук «р». Ребенок ощупывает игрушку, узнает ее на ощупь и называет.  Можно использовать игрушки из киндер-сюрприза. Распространяйте фразу: «в коробке ручка», «в коробке рыбка» и т.д.</vt:lpstr>
      <vt:lpstr>Игра «в огороде». Предложите ребенку «посадить» (нарисовать) свой огород и рассказать какой урожай он соберет осенью. Оговоритесь, что в ваш огород необычный и растут там только овощи и фрукты, в которых есть звук «Р». Спросите ребенка, нужно ли ухаживать за овощами и кто может навредить урожаю (червяки),  нарисуйте и их.</vt:lpstr>
      <vt:lpstr>Игра со сказочным героем. Поиграйте с любым сказочным героем, в имени которого есть звук «р»: петрушка, дракончик, буратино, барбоскины и т.д. придумайте сюжет, в котором герой где то был или что-нибудь нашел (любые игрушки или предметы  с коррегируемым звуком).  Например: барбоскины всей семьей ходили в супермаркет и купили там продукты. Что они могли там купить?</vt:lpstr>
      <vt:lpstr>Выучите стихотворение или скороговорку с использованием мнемотехники.  Мнемотехника – способ запоминания и увеличения объема памяти путем образования дополнительных ассоциаций.</vt:lpstr>
      <vt:lpstr>Составьте с ребенком пиктограмму для запоминания стихотворения самостоятельно. Пусть ребенок нарисует серию рисунков и попробует рассказать  вам стихотворение или чистоговорку.</vt:lpstr>
      <vt:lpstr>Надеюсь предложенная информация  оказалась вам полезной.  Играйте с детьми, фантазируйте и придумывайте новые сюжеты для игр, развивайтесь весело!!!  Желаю вам творческих успехов!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«нескучные» способы автоматизации звука «Ш»</dc:title>
  <dc:creator>Dementev</dc:creator>
  <cp:lastModifiedBy>Dementev</cp:lastModifiedBy>
  <cp:revision>41</cp:revision>
  <dcterms:created xsi:type="dcterms:W3CDTF">2020-04-13T07:32:33Z</dcterms:created>
  <dcterms:modified xsi:type="dcterms:W3CDTF">2020-04-15T10:23:07Z</dcterms:modified>
</cp:coreProperties>
</file>