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1" r:id="rId3"/>
    <p:sldId id="278" r:id="rId4"/>
    <p:sldId id="258" r:id="rId5"/>
    <p:sldId id="280" r:id="rId6"/>
    <p:sldId id="279" r:id="rId7"/>
    <p:sldId id="257" r:id="rId8"/>
    <p:sldId id="262" r:id="rId9"/>
    <p:sldId id="259" r:id="rId10"/>
    <p:sldId id="263" r:id="rId11"/>
    <p:sldId id="260" r:id="rId12"/>
    <p:sldId id="276" r:id="rId13"/>
    <p:sldId id="267" r:id="rId14"/>
    <p:sldId id="266" r:id="rId15"/>
    <p:sldId id="265" r:id="rId16"/>
    <p:sldId id="270" r:id="rId17"/>
    <p:sldId id="264" r:id="rId18"/>
    <p:sldId id="272" r:id="rId19"/>
    <p:sldId id="271" r:id="rId20"/>
    <p:sldId id="274" r:id="rId21"/>
    <p:sldId id="273" r:id="rId22"/>
    <p:sldId id="269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5A9192-02BD-4497-9B83-BAD09E22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1E97070-EE30-4CD1-B083-5C067D010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BB87E55-142B-4AE1-AC00-9E2FA0B7A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951F5-90F9-43CF-BA3D-EB4EF3EC76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17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29B8043-AF4D-4927-AA83-FA44957B30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3BEAFEA-A5CB-4181-A6DF-548BD303E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00F6162-CB48-46D4-95C9-DF5499674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111CA-A1EC-4663-AC87-DB17C59D94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056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CFD4459-B1AD-46E3-BA3B-BA46C015B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4EE7E8-B025-46C4-809A-30DB55377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E97FAA-F677-439F-BEA9-54B4F0980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72799-C6DA-4F32-8DA9-B2C9138C90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0264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8FF8F73-92F5-4771-9496-A2C00FFAC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7147F2F-D601-4A2E-9CC9-C3D0C2292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E5DBECD-8ED7-4B34-870F-F5074516F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94AB5-406B-4C62-9CF3-46CD14B469D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620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D28B4F-E6C4-4108-807B-E37E28057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F147C8-A1BB-4155-9C42-B5529D503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54C4D2-6568-4D5B-8C95-FB443DD09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2B1E6-536D-4DCF-8788-9773C50880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268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EFC115-6338-4F3F-A72C-2F2A64205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42423D-89A1-47EE-B58E-B6413753C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1811E3-9ECA-4C1F-9CB2-52CA591B6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239A-E9B0-4089-A45D-E0B093188D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557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6489FA47-33CB-400E-A640-91257836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71DE565-3DCD-4900-9A59-F50E22F05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B004616-3639-4CAB-B73F-CB21ED967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3BB53-0535-407C-AE5B-36F8774F0E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848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6BAAD90-01DA-4363-8F24-63902B6EC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50533EA-3764-4863-A703-5DEA23B22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F49AA8E-880A-4A0F-A9D5-939DF65F1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543FA-6584-49FD-9EA0-7EFDEE4BD2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610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2095510-2099-4E74-AF16-5E9E7310F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9FF5C3-0E62-46FE-BB2D-CEF3C7B58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5217896-21C7-47F0-898E-4D9DDD586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F4F00-629A-4B90-9586-579D11ABBF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378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EF8A61-C877-4361-8C74-7413F438F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2E4F6B-7E30-44A9-82A3-4343963A4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D37DD72-69E0-4469-B24B-255F483D8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D6398-7D1B-49F0-BC2C-3397663E082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180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1615063-9255-41FC-BBC4-40A34C8A0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00164FE-066E-4E7B-8FE4-B6ABF888C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CD82B55-4615-4795-BF8C-451206A3D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E9725-BE2B-48CD-97D2-9FF11AF861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176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E7229CD-EADC-471B-B48D-3186FA611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AB95B2A-5051-4140-8285-B4AB0C1A3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4882B9C-D25E-4B4F-83B8-F94917800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038B8-581F-4C2F-B987-7DBAEEF5DF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415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7B7FE2F-87F8-4219-90F6-A61BD8877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A10C33D-1EA0-4362-B093-FCADDD42D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64C6151-EDB4-43FA-A3AD-4B44FBEC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37F3C-D8C8-4748-A94A-59681001560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9770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596E23-2557-4DEA-82B0-7BFA461DF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CB62B1-A9A8-4455-8375-4E64832F4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2D2AFC-D3CA-4A08-B34E-5EA2B3D52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F59CD-1BED-413D-8D53-BBE158D212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936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37B347-5459-4BA8-B874-2FE565AA4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449322-F33E-40DA-A720-18B748528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56295C-8526-4E44-865A-D01F73FCC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C5768-A84B-4177-8500-3DE1DF39F46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843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259FDDA-93CF-45B0-AC02-EB620AB67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8CBADF6-E13A-4AF7-8300-A9A5AFCD4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0642353-4AD8-481A-AF2C-3A2A0A6DEC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855A33F-A805-4806-A1D2-1DC41275F1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A3D5F06-ADD7-4472-A28D-2F107FB92F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9376CC-8906-46F3-8B8C-CC18AE39433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5880" y="-1185569"/>
            <a:ext cx="6732240" cy="9144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6AC15-847E-CB4F-B280-0DAAB8B52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  <a:solidFill>
            <a:srgbClr val="FFFF00"/>
          </a:solidFill>
        </p:spPr>
        <p:txBody>
          <a:bodyPr/>
          <a:lstStyle/>
          <a:p>
            <a:r>
              <a:rPr lang="ru-RU" dirty="0"/>
              <a:t>Покорение космоса </a:t>
            </a:r>
            <a:br>
              <a:rPr lang="ru-RU" dirty="0"/>
            </a:br>
            <a:r>
              <a:rPr lang="ru-RU" dirty="0"/>
              <a:t>Старшая группа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F4BBEA-A3DE-3943-B8D6-5B47844B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400988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>
                <a:solidFill>
                  <a:schemeClr val="accent3"/>
                </a:solidFill>
              </a:rPr>
              <a:t>Подготовила: воспитатель МБДОУ 148 </a:t>
            </a:r>
          </a:p>
          <a:p>
            <a:r>
              <a:rPr lang="ru-RU" sz="3600" b="1" dirty="0">
                <a:solidFill>
                  <a:schemeClr val="accent3"/>
                </a:solidFill>
              </a:rPr>
              <a:t>Старшей группы « Звёздочки» </a:t>
            </a:r>
          </a:p>
          <a:p>
            <a:r>
              <a:rPr lang="ru-RU" sz="3600" b="1" dirty="0">
                <a:solidFill>
                  <a:schemeClr val="accent3"/>
                </a:solidFill>
              </a:rPr>
              <a:t>Мусаева А.Б</a:t>
            </a:r>
          </a:p>
        </p:txBody>
      </p:sp>
    </p:spTree>
    <p:extLst>
      <p:ext uri="{BB962C8B-B14F-4D97-AF65-F5344CB8AC3E}">
        <p14:creationId xmlns:p14="http://schemas.microsoft.com/office/powerpoint/2010/main" val="328928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CB949B27-9E8D-4293-A2FB-D9261D97C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en-US" sz="4000" dirty="0">
                <a:solidFill>
                  <a:schemeClr val="tx1"/>
                </a:solidFill>
              </a:rPr>
              <a:t>Через много-много лет люди изобрели самолет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xmlns="" id="{6EDD79A8-9776-4D55-A61C-13F6C7556B0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altLang="en-US" sz="3600" b="1" dirty="0"/>
              <a:t>Первый самолет изобрели американцы- Братья Райт.</a:t>
            </a:r>
          </a:p>
          <a:p>
            <a:pPr algn="ctr" eaLnBrk="1" hangingPunct="1"/>
            <a:r>
              <a:rPr lang="ru-RU" altLang="en-US" sz="3600" b="1" dirty="0"/>
              <a:t>И выглядел он так</a:t>
            </a:r>
            <a:r>
              <a:rPr lang="ru-RU" altLang="en-US" sz="28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7173" name="Picture 7" descr="первый самолет">
            <a:extLst>
              <a:ext uri="{FF2B5EF4-FFF2-40B4-BE49-F238E27FC236}">
                <a16:creationId xmlns:a16="http://schemas.microsoft.com/office/drawing/2014/main" xmlns="" id="{2F89AA30-D968-44FA-9609-9443FC43DD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541" y="2348881"/>
            <a:ext cx="4445525" cy="2370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осмос">
            <a:extLst>
              <a:ext uri="{FF2B5EF4-FFF2-40B4-BE49-F238E27FC236}">
                <a16:creationId xmlns:a16="http://schemas.microsoft.com/office/drawing/2014/main" xmlns="" id="{041D1C5B-F0DC-4621-A0A1-D2686C27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2574DBF6-3BCB-4758-879C-EF66CFB9CD3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en-US" sz="3600" b="1" dirty="0">
                <a:solidFill>
                  <a:schemeClr val="bg1"/>
                </a:solidFill>
              </a:rPr>
              <a:t>С тех пор прошло уже два века и самолеты сильно изменились</a:t>
            </a:r>
          </a:p>
        </p:txBody>
      </p:sp>
      <p:pic>
        <p:nvPicPr>
          <p:cNvPr id="8196" name="Picture 9" descr="аэробус">
            <a:extLst>
              <a:ext uri="{FF2B5EF4-FFF2-40B4-BE49-F238E27FC236}">
                <a16:creationId xmlns:a16="http://schemas.microsoft.com/office/drawing/2014/main" xmlns="" id="{9FEE30C7-C77C-4D11-B561-F6DAFBAC155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628800"/>
            <a:ext cx="2744788" cy="2058987"/>
          </a:xfrm>
          <a:noFill/>
        </p:spPr>
      </p:pic>
      <p:pic>
        <p:nvPicPr>
          <p:cNvPr id="8197" name="Picture 10" descr="военсамолет">
            <a:extLst>
              <a:ext uri="{FF2B5EF4-FFF2-40B4-BE49-F238E27FC236}">
                <a16:creationId xmlns:a16="http://schemas.microsoft.com/office/drawing/2014/main" xmlns="" id="{5957B510-0633-40CF-87AB-38893D3E39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447800"/>
            <a:ext cx="3024188" cy="1970088"/>
          </a:xfrm>
          <a:noFill/>
        </p:spPr>
      </p:pic>
      <p:pic>
        <p:nvPicPr>
          <p:cNvPr id="8198" name="Picture 11" descr="боинг">
            <a:extLst>
              <a:ext uri="{FF2B5EF4-FFF2-40B4-BE49-F238E27FC236}">
                <a16:creationId xmlns:a16="http://schemas.microsoft.com/office/drawing/2014/main" xmlns="" id="{8488A82E-53C3-4031-8352-7E71BB4CA7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005064"/>
            <a:ext cx="3529013" cy="2205037"/>
          </a:xfrm>
          <a:noFill/>
        </p:spPr>
      </p:pic>
      <p:pic>
        <p:nvPicPr>
          <p:cNvPr id="8199" name="Picture 14" descr="военный самолет">
            <a:extLst>
              <a:ext uri="{FF2B5EF4-FFF2-40B4-BE49-F238E27FC236}">
                <a16:creationId xmlns:a16="http://schemas.microsoft.com/office/drawing/2014/main" xmlns="" id="{AC796BB1-46B1-4C18-924E-07E23857EF9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4077072"/>
            <a:ext cx="2916237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осмос">
            <a:extLst>
              <a:ext uri="{FF2B5EF4-FFF2-40B4-BE49-F238E27FC236}">
                <a16:creationId xmlns:a16="http://schemas.microsoft.com/office/drawing/2014/main" xmlns="" id="{A253C3A6-5222-460C-8169-1BDA50F2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xmlns="" id="{4F3E84AD-9D4A-4EF9-B00C-F6B332E98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en-US" sz="2800" b="1" dirty="0" err="1">
                <a:solidFill>
                  <a:srgbClr val="FFFF00"/>
                </a:solidFill>
              </a:rPr>
              <a:t>К.Э.Циолковский</a:t>
            </a:r>
            <a:r>
              <a:rPr lang="ru-RU" altLang="en-US" sz="2800" b="1" dirty="0">
                <a:solidFill>
                  <a:srgbClr val="FFFF00"/>
                </a:solidFill>
              </a:rPr>
              <a:t> придумал, а С.П. Королев  с другими учеными построили первую космическую ракету</a:t>
            </a:r>
          </a:p>
        </p:txBody>
      </p:sp>
      <p:pic>
        <p:nvPicPr>
          <p:cNvPr id="9220" name="Picture 7" descr="восток">
            <a:extLst>
              <a:ext uri="{FF2B5EF4-FFF2-40B4-BE49-F238E27FC236}">
                <a16:creationId xmlns:a16="http://schemas.microsoft.com/office/drawing/2014/main" xmlns="" id="{78450544-C56E-4A5F-A023-0B507F7511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600200"/>
            <a:ext cx="4333875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4EB0700C-CDB0-4E16-A0CE-E06BF6EE7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en-US" dirty="0">
                <a:solidFill>
                  <a:schemeClr val="tx1"/>
                </a:solidFill>
              </a:rPr>
              <a:t>Белка и Стрелка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xmlns="" id="{9B541B5D-8B42-47B7-B704-6B5B63327F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556792"/>
            <a:ext cx="4038600" cy="4925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b="1" dirty="0">
                <a:solidFill>
                  <a:schemeClr val="tx1"/>
                </a:solidFill>
              </a:rPr>
              <a:t>Но путь к звездам первым проложил не человек, а собаки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b="1" dirty="0">
                <a:solidFill>
                  <a:schemeClr val="tx1"/>
                </a:solidFill>
              </a:rPr>
              <a:t>Кто знает Как их звали</a:t>
            </a:r>
            <a:r>
              <a:rPr lang="ru-RU" altLang="en-US" sz="2400" b="1" dirty="0" smtClean="0">
                <a:solidFill>
                  <a:schemeClr val="tx1"/>
                </a:solidFill>
              </a:rPr>
              <a:t>?</a:t>
            </a:r>
            <a:endParaRPr lang="ru-RU" altLang="en-US" sz="2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b="1" dirty="0">
                <a:solidFill>
                  <a:schemeClr val="tx1"/>
                </a:solidFill>
              </a:rPr>
              <a:t>Вот так выглядели они по-настоящему, а не в мультфильме.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b="1" dirty="0">
                <a:solidFill>
                  <a:schemeClr val="tx1"/>
                </a:solidFill>
              </a:rPr>
              <a:t>И после того, как Белка и Стрелка вернулись из полета живыми и невредимыми, было решено отправить в космос человека.</a:t>
            </a:r>
          </a:p>
        </p:txBody>
      </p:sp>
      <p:pic>
        <p:nvPicPr>
          <p:cNvPr id="10245" name="Picture 7" descr="белка и стрелка">
            <a:extLst>
              <a:ext uri="{FF2B5EF4-FFF2-40B4-BE49-F238E27FC236}">
                <a16:creationId xmlns:a16="http://schemas.microsoft.com/office/drawing/2014/main" xmlns="" id="{5CEABABE-4623-4A68-9577-2D44D2A136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060848"/>
            <a:ext cx="4572000" cy="3481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>
            <a:extLst>
              <a:ext uri="{FF2B5EF4-FFF2-40B4-BE49-F238E27FC236}">
                <a16:creationId xmlns:a16="http://schemas.microsoft.com/office/drawing/2014/main" xmlns="" id="{76DB0BBD-060D-46AC-B203-DED77ACF7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en-US" dirty="0">
                <a:solidFill>
                  <a:schemeClr val="tx1"/>
                </a:solidFill>
              </a:rPr>
              <a:t>Белка и Стрелка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xmlns="" id="{E2F274CC-A616-45E5-813D-11C80BE6F5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000" dirty="0" err="1">
                <a:solidFill>
                  <a:schemeClr val="tx1"/>
                </a:solidFill>
              </a:rPr>
              <a:t>Бе́лка</a:t>
            </a:r>
            <a:r>
              <a:rPr lang="ru-RU" altLang="en-US" sz="2000" dirty="0">
                <a:solidFill>
                  <a:schemeClr val="tx1"/>
                </a:solidFill>
              </a:rPr>
              <a:t> и </a:t>
            </a:r>
            <a:r>
              <a:rPr lang="ru-RU" altLang="en-US" sz="2000" dirty="0" err="1">
                <a:solidFill>
                  <a:schemeClr val="tx1"/>
                </a:solidFill>
              </a:rPr>
              <a:t>Стре́лка</a:t>
            </a:r>
            <a:r>
              <a:rPr lang="ru-RU" altLang="en-US" sz="2000" dirty="0">
                <a:solidFill>
                  <a:schemeClr val="tx1"/>
                </a:solidFill>
              </a:rPr>
              <a:t> —  советские собаки-космонавты, первые животные, совершившие орбитальный космический полет, и вернувшиеся на Землю невредимыми.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chemeClr val="tx1"/>
                </a:solidFill>
              </a:rPr>
              <a:t>Полёт проходил на корабле «Спутник-5». Старт состоялся 19 августа 1960, полёт продолжался более 25 часов, за это время корабль совершил 17 полных витков вокруг Земли. </a:t>
            </a:r>
          </a:p>
        </p:txBody>
      </p:sp>
      <p:pic>
        <p:nvPicPr>
          <p:cNvPr id="11269" name="Picture 8" descr="белка и стрелка 1">
            <a:extLst>
              <a:ext uri="{FF2B5EF4-FFF2-40B4-BE49-F238E27FC236}">
                <a16:creationId xmlns:a16="http://schemas.microsoft.com/office/drawing/2014/main" xmlns="" id="{94692BF2-EDBB-4E2C-9C82-86E5AB619A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87" y="2060848"/>
            <a:ext cx="4537075" cy="3024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C5FE6586-F0AB-449F-9C4E-62BFE0A4C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en-US" dirty="0">
                <a:solidFill>
                  <a:srgbClr val="FFFF00"/>
                </a:solidFill>
              </a:rPr>
              <a:t>Первый космонавт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xmlns="" id="{7AE95F24-4816-4348-9D3A-8E9845083A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en-US" b="1" dirty="0">
                <a:solidFill>
                  <a:schemeClr val="tx1"/>
                </a:solidFill>
              </a:rPr>
              <a:t>Первым человеком, полетевшим в космос стал советский русский летчик Юрий Алексеевич Гагар</a:t>
            </a:r>
            <a:r>
              <a:rPr lang="ru-RU" altLang="en-US" sz="2800" dirty="0">
                <a:solidFill>
                  <a:schemeClr val="bg1"/>
                </a:solidFill>
              </a:rPr>
              <a:t>ин</a:t>
            </a:r>
          </a:p>
        </p:txBody>
      </p:sp>
      <p:pic>
        <p:nvPicPr>
          <p:cNvPr id="12293" name="Picture 7" descr="гагарин">
            <a:extLst>
              <a:ext uri="{FF2B5EF4-FFF2-40B4-BE49-F238E27FC236}">
                <a16:creationId xmlns:a16="http://schemas.microsoft.com/office/drawing/2014/main" xmlns="" id="{2EED6B9F-02E2-4753-B038-5047F90650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341438"/>
            <a:ext cx="3990975" cy="5516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DF820A8D-D55A-4E67-9473-54AD87559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en-US" dirty="0">
                <a:solidFill>
                  <a:srgbClr val="FFFF00"/>
                </a:solidFill>
              </a:rPr>
              <a:t>Первый космонавт</a:t>
            </a:r>
          </a:p>
        </p:txBody>
      </p:sp>
      <p:pic>
        <p:nvPicPr>
          <p:cNvPr id="13316" name="Picture 6" descr="портрет гагарина">
            <a:extLst>
              <a:ext uri="{FF2B5EF4-FFF2-40B4-BE49-F238E27FC236}">
                <a16:creationId xmlns:a16="http://schemas.microsoft.com/office/drawing/2014/main" xmlns="" id="{47423CE8-F2C2-4F77-AD24-7BDC5C239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358900"/>
            <a:ext cx="6119813" cy="4767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98EB18D0-10BB-48E7-BEAD-D6A1AE786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en-US" dirty="0">
                <a:solidFill>
                  <a:schemeClr val="tx1"/>
                </a:solidFill>
              </a:rPr>
              <a:t>Первый космический полет</a:t>
            </a:r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xmlns="" id="{89525093-9B00-49D7-BF85-56280C5EAD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chemeClr val="bg1"/>
                </a:solidFill>
              </a:rPr>
              <a:t>Ракета </a:t>
            </a:r>
            <a:r>
              <a:rPr lang="ru-RU" altLang="en-US" sz="2400" dirty="0" err="1">
                <a:solidFill>
                  <a:schemeClr val="bg1"/>
                </a:solidFill>
              </a:rPr>
              <a:t>Ю.А.Гагарина</a:t>
            </a:r>
            <a:r>
              <a:rPr lang="ru-RU" altLang="en-US" sz="2400" dirty="0">
                <a:solidFill>
                  <a:schemeClr val="bg1"/>
                </a:solidFill>
              </a:rPr>
              <a:t> стартовала в космос с космодрома «Байконур»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chemeClr val="bg1"/>
                </a:solidFill>
              </a:rPr>
              <a:t>12 апреля 1961 года в   9 ч 7 мин по московскому времени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>
                <a:solidFill>
                  <a:schemeClr val="bg1"/>
                </a:solidFill>
              </a:rPr>
              <a:t>Полет на космическом корабле «Восток-1»длился всего 108 минут и в течении этого времени был сделан  всего </a:t>
            </a:r>
            <a:r>
              <a:rPr lang="ru-RU" altLang="en-US" sz="2400" dirty="0" err="1">
                <a:solidFill>
                  <a:schemeClr val="bg1"/>
                </a:solidFill>
              </a:rPr>
              <a:t>обин</a:t>
            </a:r>
            <a:r>
              <a:rPr lang="ru-RU" altLang="en-US" sz="2400" dirty="0">
                <a:solidFill>
                  <a:schemeClr val="bg1"/>
                </a:solidFill>
              </a:rPr>
              <a:t> оборот вокруг земного шара</a:t>
            </a:r>
          </a:p>
        </p:txBody>
      </p:sp>
      <p:pic>
        <p:nvPicPr>
          <p:cNvPr id="14341" name="Picture 9" descr="полет">
            <a:extLst>
              <a:ext uri="{FF2B5EF4-FFF2-40B4-BE49-F238E27FC236}">
                <a16:creationId xmlns:a16="http://schemas.microsoft.com/office/drawing/2014/main" xmlns="" id="{4B542110-A9F5-48B9-970C-49494CE602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4819650" cy="3549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осмос">
            <a:extLst>
              <a:ext uri="{FF2B5EF4-FFF2-40B4-BE49-F238E27FC236}">
                <a16:creationId xmlns:a16="http://schemas.microsoft.com/office/drawing/2014/main" xmlns="" id="{CBC5883C-7AAC-4D85-853D-87EB3CA1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5818D35A-537C-49EC-B72D-9B4BFC1DE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altLang="en-US" sz="4000" dirty="0">
                <a:solidFill>
                  <a:schemeClr val="tx1"/>
                </a:solidFill>
              </a:rPr>
              <a:t>Первая женщина-космонавт</a:t>
            </a:r>
            <a:br>
              <a:rPr lang="ru-RU" altLang="en-US" sz="4000" dirty="0">
                <a:solidFill>
                  <a:schemeClr val="tx1"/>
                </a:solidFill>
              </a:rPr>
            </a:br>
            <a:r>
              <a:rPr lang="ru-RU" altLang="en-US" sz="4000" dirty="0">
                <a:solidFill>
                  <a:schemeClr val="tx1"/>
                </a:solidFill>
              </a:rPr>
              <a:t>Валентина Терешкова</a:t>
            </a:r>
          </a:p>
        </p:txBody>
      </p:sp>
      <p:pic>
        <p:nvPicPr>
          <p:cNvPr id="15364" name="Picture 7" descr="терешкова">
            <a:extLst>
              <a:ext uri="{FF2B5EF4-FFF2-40B4-BE49-F238E27FC236}">
                <a16:creationId xmlns:a16="http://schemas.microsoft.com/office/drawing/2014/main" xmlns="" id="{4C9D5F13-04C1-4A64-8C7D-1C1945A76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773238"/>
            <a:ext cx="3490912" cy="489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595A66C6-5B16-43D2-A1D7-C076E2D2D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en-US" dirty="0">
                <a:solidFill>
                  <a:srgbClr val="FFFF00"/>
                </a:solidFill>
              </a:rPr>
              <a:t>Космический отряд Земли</a:t>
            </a:r>
          </a:p>
        </p:txBody>
      </p:sp>
      <p:pic>
        <p:nvPicPr>
          <p:cNvPr id="16388" name="Picture 7" descr="космический отряд">
            <a:extLst>
              <a:ext uri="{FF2B5EF4-FFF2-40B4-BE49-F238E27FC236}">
                <a16:creationId xmlns:a16="http://schemas.microsoft.com/office/drawing/2014/main" xmlns="" id="{F23ED1FA-D87F-4B39-ABDF-5358A285B5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268760"/>
            <a:ext cx="6769100" cy="2862262"/>
          </a:xfrm>
          <a:noFill/>
        </p:spPr>
      </p:pic>
      <p:sp>
        <p:nvSpPr>
          <p:cNvPr id="16389" name="Rectangle 6">
            <a:extLst>
              <a:ext uri="{FF2B5EF4-FFF2-40B4-BE49-F238E27FC236}">
                <a16:creationId xmlns:a16="http://schemas.microsoft.com/office/drawing/2014/main" xmlns="" id="{22D9FCBB-1962-491F-982E-D18E820E42E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293096"/>
            <a:ext cx="8229600" cy="21875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chemeClr val="bg1"/>
                </a:solidFill>
              </a:rPr>
              <a:t>Начиная с первых полетов и по сей день в космосе побывало108 представителей нашей страны.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chemeClr val="bg1"/>
                </a:solidFill>
              </a:rPr>
              <a:t>Сейчас отряд космонавтов – действующих - насчитывает 44 человека.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000" dirty="0">
                <a:solidFill>
                  <a:schemeClr val="bg1"/>
                </a:solidFill>
              </a:rPr>
              <a:t>А всего астронавтов, которые летают на международную космическую станцию под эгидой НАСА насчитывается порядка 450.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4181" y="-1210459"/>
            <a:ext cx="6615637" cy="9144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F6433-0571-DC47-A9F4-DF21B00B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BA1E00A-77ED-0A4C-BC78-06F9793C1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78205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CBB5D6DE-62A4-415B-8AAF-F240C39D5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en-US" dirty="0">
                <a:solidFill>
                  <a:schemeClr val="bg1"/>
                </a:solidFill>
              </a:rPr>
              <a:t>Запомните: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xmlns="" id="{CE0D3A5C-3B4A-44F2-92F1-6466052E97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800" dirty="0">
                <a:solidFill>
                  <a:schemeClr val="bg1"/>
                </a:solidFill>
              </a:rPr>
              <a:t>Человек, который управляет ракетой называется КОСМОНАВТ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dirty="0">
                <a:solidFill>
                  <a:schemeClr val="bg1"/>
                </a:solidFill>
              </a:rPr>
              <a:t>Космическая одежда называется СКАФАНДР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dirty="0">
                <a:solidFill>
                  <a:schemeClr val="bg1"/>
                </a:solidFill>
              </a:rPr>
              <a:t>Место где происходит запуск (старт) ракеты- КОСМОДРОМ</a:t>
            </a:r>
          </a:p>
        </p:txBody>
      </p:sp>
      <p:pic>
        <p:nvPicPr>
          <p:cNvPr id="17413" name="Picture 7" descr="последняя">
            <a:extLst>
              <a:ext uri="{FF2B5EF4-FFF2-40B4-BE49-F238E27FC236}">
                <a16:creationId xmlns:a16="http://schemas.microsoft.com/office/drawing/2014/main" xmlns="" id="{CBDFB252-6978-4319-AC6E-A5CD332CA0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16" y="1844824"/>
            <a:ext cx="4427984" cy="3960813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>
            <a:extLst>
              <a:ext uri="{FF2B5EF4-FFF2-40B4-BE49-F238E27FC236}">
                <a16:creationId xmlns:a16="http://schemas.microsoft.com/office/drawing/2014/main" xmlns="" id="{FB3B5E47-216F-4145-8CC6-CE6DD5730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en-US" sz="4000" dirty="0">
                <a:solidFill>
                  <a:schemeClr val="bg1"/>
                </a:solidFill>
              </a:rPr>
              <a:t>Современные космические корабли</a:t>
            </a:r>
          </a:p>
        </p:txBody>
      </p:sp>
      <p:pic>
        <p:nvPicPr>
          <p:cNvPr id="18436" name="Picture 11" descr="кос корабль 1">
            <a:extLst>
              <a:ext uri="{FF2B5EF4-FFF2-40B4-BE49-F238E27FC236}">
                <a16:creationId xmlns:a16="http://schemas.microsoft.com/office/drawing/2014/main" xmlns="" id="{F00E6EC2-74AF-4BC6-8484-89FBDD38D31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3240088" cy="2430462"/>
          </a:xfrm>
          <a:noFill/>
        </p:spPr>
      </p:pic>
      <p:pic>
        <p:nvPicPr>
          <p:cNvPr id="18437" name="Picture 12" descr="космич корабль">
            <a:extLst>
              <a:ext uri="{FF2B5EF4-FFF2-40B4-BE49-F238E27FC236}">
                <a16:creationId xmlns:a16="http://schemas.microsoft.com/office/drawing/2014/main" xmlns="" id="{99BAC054-1B1D-4A52-9CDD-A0B62629B61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365625"/>
            <a:ext cx="3240087" cy="1974850"/>
          </a:xfrm>
          <a:noFill/>
        </p:spPr>
      </p:pic>
      <p:pic>
        <p:nvPicPr>
          <p:cNvPr id="18438" name="Picture 13" descr="космич корабль 1">
            <a:extLst>
              <a:ext uri="{FF2B5EF4-FFF2-40B4-BE49-F238E27FC236}">
                <a16:creationId xmlns:a16="http://schemas.microsoft.com/office/drawing/2014/main" xmlns="" id="{C0888798-B96E-4C78-A983-15F9AC292B95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773238"/>
            <a:ext cx="4959350" cy="3957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447F799F-D2BA-493D-8097-EDE383A02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en-US" sz="4000" dirty="0">
                <a:solidFill>
                  <a:srgbClr val="FF0000"/>
                </a:solidFill>
              </a:rPr>
              <a:t>А вот так выглядит из космоса наша планета- Земля</a:t>
            </a:r>
          </a:p>
        </p:txBody>
      </p:sp>
      <p:pic>
        <p:nvPicPr>
          <p:cNvPr id="19460" name="Picture 6" descr="Земля">
            <a:extLst>
              <a:ext uri="{FF2B5EF4-FFF2-40B4-BE49-F238E27FC236}">
                <a16:creationId xmlns:a16="http://schemas.microsoft.com/office/drawing/2014/main" xmlns="" id="{EA5414A0-644C-497B-B602-2C27CB750D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EAE8C6-7811-FB42-8F27-C4DD1E853B0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Итог занятия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B98FFF-093B-B84E-B9D0-42CFD5F16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3600" b="1" dirty="0"/>
              <a:t>Назовите дату Дня космонавтики?</a:t>
            </a:r>
          </a:p>
          <a:p>
            <a:pPr algn="ctr"/>
            <a:r>
              <a:rPr lang="ru-RU" sz="3600" b="1" dirty="0"/>
              <a:t>Назовите планеты солнечной системы?</a:t>
            </a:r>
          </a:p>
          <a:p>
            <a:pPr algn="ctr"/>
            <a:r>
              <a:rPr lang="ru-RU" sz="3600" b="1" dirty="0"/>
              <a:t>Как звали первых собак , которые полетели в космос ?</a:t>
            </a:r>
          </a:p>
          <a:p>
            <a:pPr algn="ctr"/>
            <a:r>
              <a:rPr lang="ru-RU" sz="3600" b="1" dirty="0"/>
              <a:t>Как звали человека , который первый полетел в космос ? </a:t>
            </a:r>
          </a:p>
        </p:txBody>
      </p:sp>
    </p:spTree>
    <p:extLst>
      <p:ext uri="{BB962C8B-B14F-4D97-AF65-F5344CB8AC3E}">
        <p14:creationId xmlns:p14="http://schemas.microsoft.com/office/powerpoint/2010/main" val="602614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C31D3E9-D93D-BA4B-891B-8B1052764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01" y="836712"/>
            <a:ext cx="6804248" cy="49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F00E9B6-FAA1-0F41-8887-CCD0A78BF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2" y="510825"/>
            <a:ext cx="6905277" cy="58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5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>
            <a:extLst>
              <a:ext uri="{FF2B5EF4-FFF2-40B4-BE49-F238E27FC236}">
                <a16:creationId xmlns:a16="http://schemas.microsoft.com/office/drawing/2014/main" xmlns="" id="{F4B0CD27-5F0F-4479-8321-261D261FF0A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en-US" sz="3600" dirty="0">
                <a:solidFill>
                  <a:schemeClr val="bg1"/>
                </a:solidFill>
              </a:rPr>
              <a:t>Скажите, что </a:t>
            </a:r>
            <a:r>
              <a:rPr lang="ru-RU" altLang="en-US" sz="3200" dirty="0">
                <a:solidFill>
                  <a:schemeClr val="bg1"/>
                </a:solidFill>
              </a:rPr>
              <a:t>общего</a:t>
            </a:r>
            <a:r>
              <a:rPr lang="ru-RU" altLang="en-US" sz="3600" dirty="0">
                <a:solidFill>
                  <a:schemeClr val="bg1"/>
                </a:solidFill>
              </a:rPr>
              <a:t>  у всех картинок?</a:t>
            </a:r>
          </a:p>
        </p:txBody>
      </p:sp>
      <p:pic>
        <p:nvPicPr>
          <p:cNvPr id="3076" name="Picture 10" descr="воздушный шар">
            <a:extLst>
              <a:ext uri="{FF2B5EF4-FFF2-40B4-BE49-F238E27FC236}">
                <a16:creationId xmlns:a16="http://schemas.microsoft.com/office/drawing/2014/main" xmlns="" id="{924D5350-C77A-430A-BD8E-DA8F1ECB7E3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3479800" cy="2609850"/>
          </a:xfrm>
          <a:noFill/>
        </p:spPr>
      </p:pic>
      <p:pic>
        <p:nvPicPr>
          <p:cNvPr id="3077" name="Picture 11" descr="летящая птица">
            <a:extLst>
              <a:ext uri="{FF2B5EF4-FFF2-40B4-BE49-F238E27FC236}">
                <a16:creationId xmlns:a16="http://schemas.microsoft.com/office/drawing/2014/main" xmlns="" id="{FD87CD03-796F-4695-A32B-E1D36C4B4B4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484784"/>
            <a:ext cx="3335337" cy="2501900"/>
          </a:xfrm>
          <a:noFill/>
        </p:spPr>
      </p:pic>
      <p:pic>
        <p:nvPicPr>
          <p:cNvPr id="3078" name="Picture 12" descr="самолет">
            <a:extLst>
              <a:ext uri="{FF2B5EF4-FFF2-40B4-BE49-F238E27FC236}">
                <a16:creationId xmlns:a16="http://schemas.microsoft.com/office/drawing/2014/main" xmlns="" id="{FF5C54F2-7381-4C1F-B64A-27A1B0047AD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364874"/>
            <a:ext cx="3455987" cy="2492375"/>
          </a:xfrm>
          <a:noFill/>
        </p:spPr>
      </p:pic>
      <p:pic>
        <p:nvPicPr>
          <p:cNvPr id="3079" name="Picture 13" descr="облако">
            <a:extLst>
              <a:ext uri="{FF2B5EF4-FFF2-40B4-BE49-F238E27FC236}">
                <a16:creationId xmlns:a16="http://schemas.microsoft.com/office/drawing/2014/main" xmlns="" id="{D9BAC4D7-D796-4247-A39C-955EDF2AC24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4254500"/>
            <a:ext cx="3370262" cy="26035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372247AE-36C9-9C42-9A17-0BC101F1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4544"/>
            <a:ext cx="8208912" cy="61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ECFE1D-1EDD-1844-B976-CE8758E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3200" b="1" dirty="0"/>
              <a:t>Давайте познакомимся с планетами солнечной системы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B4FD9B57-5FB7-674B-8CCB-E2485D383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724440"/>
            <a:ext cx="6211956" cy="4525963"/>
          </a:xfrm>
        </p:spPr>
      </p:pic>
    </p:spTree>
    <p:extLst>
      <p:ext uri="{BB962C8B-B14F-4D97-AF65-F5344CB8AC3E}">
        <p14:creationId xmlns:p14="http://schemas.microsoft.com/office/powerpoint/2010/main" val="238443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>
            <a:extLst>
              <a:ext uri="{FF2B5EF4-FFF2-40B4-BE49-F238E27FC236}">
                <a16:creationId xmlns:a16="http://schemas.microsoft.com/office/drawing/2014/main" xmlns="" id="{F4171E4E-6F96-4A50-8D18-EEAC8F372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19" cy="58018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xmlns="" id="{B231749B-ED5C-4188-9BE6-3C2A5FAA61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116632"/>
            <a:ext cx="7776864" cy="352839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en-US" sz="2800" b="1" dirty="0">
                <a:solidFill>
                  <a:srgbClr val="FFFF00"/>
                </a:solidFill>
              </a:rPr>
              <a:t>С глубокой древности люди часто смотрели на небо и мечтали летать как птицы</a:t>
            </a:r>
          </a:p>
          <a:p>
            <a:pPr algn="ctr" eaLnBrk="1" hangingPunct="1"/>
            <a:r>
              <a:rPr lang="ru-RU" altLang="en-US" sz="2800" b="1" dirty="0">
                <a:solidFill>
                  <a:srgbClr val="FFFF00"/>
                </a:solidFill>
              </a:rPr>
              <a:t>На чем только не отправлялись в небеса герои сказок и легенд. </a:t>
            </a:r>
          </a:p>
          <a:p>
            <a:pPr algn="ctr" eaLnBrk="1" hangingPunct="1"/>
            <a:r>
              <a:rPr lang="ru-RU" altLang="en-US" sz="2800" b="1" dirty="0">
                <a:solidFill>
                  <a:srgbClr val="FFFF00"/>
                </a:solidFill>
              </a:rPr>
              <a:t>На золотых колесницах, на быстрых стрелах и даже на летучих мышах</a:t>
            </a:r>
          </a:p>
        </p:txBody>
      </p:sp>
      <p:pic>
        <p:nvPicPr>
          <p:cNvPr id="4101" name="Picture 10" descr="голубое небо">
            <a:extLst>
              <a:ext uri="{FF2B5EF4-FFF2-40B4-BE49-F238E27FC236}">
                <a16:creationId xmlns:a16="http://schemas.microsoft.com/office/drawing/2014/main" xmlns="" id="{9B1EAD6F-B63F-4D20-BAB5-3B67D328B6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572" y="3861048"/>
            <a:ext cx="7704856" cy="284373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xmlns="" id="{7E329974-3D27-4E0C-B01A-5049E5CB1BA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en-US" sz="3200" dirty="0">
                <a:solidFill>
                  <a:schemeClr val="bg1"/>
                </a:solidFill>
              </a:rPr>
              <a:t>Посмотрите на сказочных героев и скажите на чем летали они?</a:t>
            </a:r>
          </a:p>
        </p:txBody>
      </p:sp>
      <p:pic>
        <p:nvPicPr>
          <p:cNvPr id="5124" name="Picture 10" descr="алладин">
            <a:extLst>
              <a:ext uri="{FF2B5EF4-FFF2-40B4-BE49-F238E27FC236}">
                <a16:creationId xmlns:a16="http://schemas.microsoft.com/office/drawing/2014/main" xmlns="" id="{4C26B9FC-421C-4F19-8E82-4FECBF27F5B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628800"/>
            <a:ext cx="3243263" cy="2432050"/>
          </a:xfrm>
          <a:noFill/>
        </p:spPr>
      </p:pic>
      <p:pic>
        <p:nvPicPr>
          <p:cNvPr id="5125" name="Picture 11" descr="баба яга">
            <a:extLst>
              <a:ext uri="{FF2B5EF4-FFF2-40B4-BE49-F238E27FC236}">
                <a16:creationId xmlns:a16="http://schemas.microsoft.com/office/drawing/2014/main" xmlns="" id="{87A05E2D-B7DF-4EC7-A255-B7E8BC3F193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1556792"/>
            <a:ext cx="3013075" cy="2292350"/>
          </a:xfrm>
          <a:noFill/>
        </p:spPr>
      </p:pic>
      <p:pic>
        <p:nvPicPr>
          <p:cNvPr id="5126" name="Picture 12" descr="на метле">
            <a:extLst>
              <a:ext uri="{FF2B5EF4-FFF2-40B4-BE49-F238E27FC236}">
                <a16:creationId xmlns:a16="http://schemas.microsoft.com/office/drawing/2014/main" xmlns="" id="{49A7F7EE-A2F9-4916-9922-7B00CF5CE89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365104"/>
            <a:ext cx="2916238" cy="2187575"/>
          </a:xfrm>
          <a:noFill/>
        </p:spPr>
      </p:pic>
      <p:pic>
        <p:nvPicPr>
          <p:cNvPr id="5127" name="Picture 13" descr="фея">
            <a:extLst>
              <a:ext uri="{FF2B5EF4-FFF2-40B4-BE49-F238E27FC236}">
                <a16:creationId xmlns:a16="http://schemas.microsoft.com/office/drawing/2014/main" xmlns="" id="{3F19BAFB-B164-4AA9-91B7-9313705A50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4276725"/>
            <a:ext cx="2736850" cy="258127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0CFF173D-0EE0-4F0D-82B9-7ED8F04DF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человек изобрел воздушный шар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xmlns="" id="{A52619F3-070C-41A1-B7BF-2B9A514486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altLang="en-US" sz="2600" b="1" dirty="0"/>
              <a:t>И в первый раз испытал радость полета над землей.</a:t>
            </a:r>
          </a:p>
          <a:p>
            <a:pPr algn="ctr" eaLnBrk="1" hangingPunct="1"/>
            <a:r>
              <a:rPr lang="ru-RU" altLang="en-US" sz="2600" b="1" dirty="0"/>
              <a:t>Но он был неудобным, так как им нельзя управлять, указывать направление  полета- он летит туда, куда дует ветер</a:t>
            </a:r>
          </a:p>
        </p:txBody>
      </p:sp>
      <p:pic>
        <p:nvPicPr>
          <p:cNvPr id="6149" name="Picture 7" descr="Воздушный шар 1">
            <a:extLst>
              <a:ext uri="{FF2B5EF4-FFF2-40B4-BE49-F238E27FC236}">
                <a16:creationId xmlns:a16="http://schemas.microsoft.com/office/drawing/2014/main" xmlns="" id="{DCDBA082-8530-4EFA-B113-842D027A60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4356100" cy="4103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391</Words>
  <Application>Microsoft Office PowerPoint</Application>
  <PresentationFormat>On-screen Show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Покорение космоса  Старшая группа</vt:lpstr>
      <vt:lpstr>PowerPoint Presentation</vt:lpstr>
      <vt:lpstr>PowerPoint Presentation</vt:lpstr>
      <vt:lpstr>Скажите, что общего  у всех картинок?</vt:lpstr>
      <vt:lpstr>PowerPoint Presentation</vt:lpstr>
      <vt:lpstr>Давайте познакомимся с планетами солнечной системы</vt:lpstr>
      <vt:lpstr>PowerPoint Presentation</vt:lpstr>
      <vt:lpstr>Посмотрите на сказочных героев и скажите на чем летали они?</vt:lpstr>
      <vt:lpstr>Сначала человек изобрел воздушный шар</vt:lpstr>
      <vt:lpstr>Через много-много лет люди изобрели самолет</vt:lpstr>
      <vt:lpstr>С тех пор прошло уже два века и самолеты сильно изменились</vt:lpstr>
      <vt:lpstr>К.Э.Циолковский придумал, а С.П. Королев  с другими учеными построили первую космическую ракету</vt:lpstr>
      <vt:lpstr>Белка и Стрелка</vt:lpstr>
      <vt:lpstr>Белка и Стрелка</vt:lpstr>
      <vt:lpstr>Первый космонавт</vt:lpstr>
      <vt:lpstr>Первый космонавт</vt:lpstr>
      <vt:lpstr>Первый космический полет</vt:lpstr>
      <vt:lpstr>Первая женщина-космонавт Валентина Терешкова</vt:lpstr>
      <vt:lpstr>Космический отряд Земли</vt:lpstr>
      <vt:lpstr>Запомните:</vt:lpstr>
      <vt:lpstr>Современные космические корабли</vt:lpstr>
      <vt:lpstr>А вот так выглядит из космоса наша планета- Земля</vt:lpstr>
      <vt:lpstr>Итог занятия </vt:lpstr>
      <vt:lpstr>PowerPoint Presentation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ПОКОРЕНИЕ КОСМОСА</dc:title>
  <dc:creator>ЕВГЕНИЙ</dc:creator>
  <cp:lastModifiedBy>RePack by Diakov</cp:lastModifiedBy>
  <cp:revision>26</cp:revision>
  <dcterms:created xsi:type="dcterms:W3CDTF">2014-04-02T07:21:20Z</dcterms:created>
  <dcterms:modified xsi:type="dcterms:W3CDTF">2020-04-09T10:30:46Z</dcterms:modified>
</cp:coreProperties>
</file>