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6354"/>
    <a:srgbClr val="003374"/>
    <a:srgbClr val="385592"/>
    <a:srgbClr val="173A8D"/>
    <a:srgbClr val="D6DEEA"/>
    <a:srgbClr val="FFFFFF"/>
    <a:srgbClr val="9F9289"/>
    <a:srgbClr val="E2DEDB"/>
    <a:srgbClr val="F1F1F1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7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28650" y="157958"/>
            <a:ext cx="7886700" cy="656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7958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1.mp3"/><Relationship Id="rId7" Type="http://schemas.openxmlformats.org/officeDocument/2006/relationships/image" Target="../media/image3.jp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11" Type="http://schemas.openxmlformats.org/officeDocument/2006/relationships/image" Target="../media/image7.jpe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70589" y="1787703"/>
            <a:ext cx="4592548" cy="3000054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01542" y="3716797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b="1" dirty="0" smtClean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endParaRPr lang="ru-RU" sz="44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endParaRPr lang="ru-RU" sz="4400" b="1" dirty="0" smtClean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endParaRPr lang="ru-RU" sz="44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endParaRPr lang="ru-RU" sz="4400" b="1" dirty="0" smtClean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  <a:p>
            <a:r>
              <a:rPr lang="ru-RU" sz="44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Симфонический оркестр</a:t>
            </a:r>
          </a:p>
          <a:p>
            <a:r>
              <a:rPr lang="ru-RU" sz="44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Симфоническая сказка С.С. Прокофьева </a:t>
            </a:r>
          </a:p>
          <a:p>
            <a:r>
              <a:rPr lang="ru-RU" sz="4400" b="1" dirty="0" smtClean="0">
                <a:ln w="0"/>
                <a:solidFill>
                  <a:srgbClr val="0033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«Петя и волк»</a:t>
            </a:r>
            <a:endParaRPr lang="en-US" sz="44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93"/>
    </mc:Choice>
    <mc:Fallback>
      <p:transition spd="slow" advTm="48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12" name="Picture 10" descr="DSC0220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43" y="433213"/>
            <a:ext cx="7713532" cy="59670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8980" y="5458693"/>
            <a:ext cx="2891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волк</a:t>
            </a:r>
            <a:endParaRPr lang="ru-RU" sz="44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 rot="5400000" flipH="1" flipV="1">
            <a:off x="2552393" y="4286704"/>
            <a:ext cx="1521327" cy="107460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_t_mp3_296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448" y="5958343"/>
            <a:ext cx="384425" cy="3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361"/>
    </mc:Choice>
    <mc:Fallback>
      <p:transition spd="slow" advTm="41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672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40740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9" name="Picture 7" descr="DSC0220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646" y="478266"/>
            <a:ext cx="7561939" cy="58403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34963" y="5928189"/>
            <a:ext cx="3628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охотники</a:t>
            </a:r>
            <a:endParaRPr lang="ru-RU" sz="44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rot="10800000">
            <a:off x="2094819" y="5661062"/>
            <a:ext cx="3140144" cy="78949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0800000" flipV="1">
            <a:off x="4946042" y="6222684"/>
            <a:ext cx="396521" cy="30500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__116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363" y="6106520"/>
            <a:ext cx="510283" cy="51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96"/>
    </mc:Choice>
    <mc:Fallback>
      <p:transition spd="slow" advTm="694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414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9"/>
        <p14:stopEvt time="68470" objId="19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82823" y="195915"/>
            <a:ext cx="6870700" cy="887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Проверь себя</a:t>
            </a:r>
            <a:endParaRPr lang="ru-RU" sz="4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-339678" y="1426228"/>
            <a:ext cx="4038600" cy="5472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2800" dirty="0" smtClean="0"/>
              <a:t>  </a:t>
            </a:r>
          </a:p>
          <a:p>
            <a:pPr>
              <a:buFontTx/>
              <a:buNone/>
            </a:pPr>
            <a:r>
              <a:rPr lang="ru-RU" sz="2800" dirty="0" smtClean="0"/>
              <a:t>  </a:t>
            </a:r>
            <a:r>
              <a:rPr lang="ru-RU" sz="2800" b="1" dirty="0" smtClean="0">
                <a:latin typeface="Segoe Script" panose="020B0504020000000003" pitchFamily="34" charset="0"/>
              </a:rPr>
              <a:t>пионер Петя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  кошка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  дедушка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  охотники 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  утка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  птичка</a:t>
            </a:r>
          </a:p>
          <a:p>
            <a:pPr>
              <a:buFontTx/>
              <a:buNone/>
            </a:pPr>
            <a:r>
              <a:rPr lang="ru-RU" sz="2800" b="1" dirty="0" smtClean="0">
                <a:latin typeface="Segoe Script" panose="020B0504020000000003" pitchFamily="34" charset="0"/>
              </a:rPr>
              <a:t>  волк</a:t>
            </a:r>
          </a:p>
          <a:p>
            <a:pPr>
              <a:buFontTx/>
              <a:buNone/>
            </a:pP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5600747" y="1222181"/>
            <a:ext cx="3816350" cy="53990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кларнет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гобой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струнный квартет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флейта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валторны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фагот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литавры и барабан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2800327" y="2122484"/>
            <a:ext cx="25908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3165382" y="2229450"/>
            <a:ext cx="2355803" cy="10052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909880" y="3722028"/>
            <a:ext cx="2600940" cy="19801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778125" y="3228387"/>
            <a:ext cx="2822622" cy="1882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2448812" y="2805712"/>
            <a:ext cx="3137600" cy="13565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2727213" y="3920926"/>
            <a:ext cx="2873534" cy="8047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2448812" y="4547527"/>
            <a:ext cx="3072373" cy="6251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15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175"/>
    </mc:Choice>
    <mc:Fallback>
      <p:transition spd="slow" advTm="57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141"/>
          <p:cNvGrpSpPr>
            <a:grpSpLocks/>
          </p:cNvGrpSpPr>
          <p:nvPr/>
        </p:nvGrpSpPr>
        <p:grpSpPr bwMode="auto">
          <a:xfrm rot="-2492218">
            <a:off x="2727512" y="1362638"/>
            <a:ext cx="3657600" cy="600075"/>
            <a:chOff x="1392" y="3216"/>
            <a:chExt cx="3360" cy="384"/>
          </a:xfrm>
        </p:grpSpPr>
        <p:sp>
          <p:nvSpPr>
            <p:cNvPr id="341" name="Oval 132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2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3" name="Oval 134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4" name="Oval 13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5" name="Group 87"/>
          <p:cNvGrpSpPr>
            <a:grpSpLocks/>
          </p:cNvGrpSpPr>
          <p:nvPr/>
        </p:nvGrpSpPr>
        <p:grpSpPr bwMode="auto">
          <a:xfrm>
            <a:off x="1470212" y="3015226"/>
            <a:ext cx="2514600" cy="2590800"/>
            <a:chOff x="839" y="1224"/>
            <a:chExt cx="862" cy="862"/>
          </a:xfrm>
        </p:grpSpPr>
        <p:sp>
          <p:nvSpPr>
            <p:cNvPr id="346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7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8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49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0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1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52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53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54" name="Oval 96"/>
            <p:cNvSpPr>
              <a:spLocks noChangeArrowheads="1"/>
            </p:cNvSpPr>
            <p:nvPr/>
          </p:nvSpPr>
          <p:spPr bwMode="gray">
            <a:xfrm rot="16200000">
              <a:off x="1000" y="1380"/>
              <a:ext cx="523" cy="50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r>
                <a:rPr lang="ru-RU" sz="3600" dirty="0" smtClean="0">
                  <a:latin typeface="Mistral" panose="03090702030407020403" pitchFamily="66" charset="0"/>
                </a:rPr>
                <a:t>Группы</a:t>
              </a:r>
              <a:endParaRPr lang="en-US" sz="3600" dirty="0">
                <a:latin typeface="Mistral" panose="03090702030407020403" pitchFamily="66" charset="0"/>
              </a:endParaRPr>
            </a:p>
          </p:txBody>
        </p:sp>
      </p:grpSp>
      <p:sp>
        <p:nvSpPr>
          <p:cNvPr id="355" name="Text Box 44"/>
          <p:cNvSpPr txBox="1">
            <a:spLocks noChangeArrowheads="1"/>
          </p:cNvSpPr>
          <p:nvPr/>
        </p:nvSpPr>
        <p:spPr bwMode="gray">
          <a:xfrm rot="19178242">
            <a:off x="3183124" y="1451976"/>
            <a:ext cx="2742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000" dirty="0" smtClean="0">
                <a:solidFill>
                  <a:srgbClr val="FFFFFF"/>
                </a:solidFill>
              </a:rPr>
              <a:t>Струнные инструменты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356" name="Group 142"/>
          <p:cNvGrpSpPr>
            <a:grpSpLocks/>
          </p:cNvGrpSpPr>
          <p:nvPr/>
        </p:nvGrpSpPr>
        <p:grpSpPr bwMode="auto">
          <a:xfrm rot="-1786701">
            <a:off x="3524509" y="1812108"/>
            <a:ext cx="3810000" cy="909489"/>
            <a:chOff x="1392" y="3113"/>
            <a:chExt cx="3360" cy="582"/>
          </a:xfrm>
        </p:grpSpPr>
        <p:sp>
          <p:nvSpPr>
            <p:cNvPr id="357" name="Oval 14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" name="Oval 14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9" name="Oval 14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0" name="Oval 146"/>
            <p:cNvSpPr>
              <a:spLocks noChangeArrowheads="1"/>
            </p:cNvSpPr>
            <p:nvPr/>
          </p:nvSpPr>
          <p:spPr bwMode="gray">
            <a:xfrm>
              <a:off x="1407" y="3113"/>
              <a:ext cx="3287" cy="582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ru-RU" dirty="0" smtClean="0"/>
                <a:t>Деревянно-духовые инструменты</a:t>
              </a:r>
              <a:endParaRPr lang="en-US" dirty="0"/>
            </a:p>
          </p:txBody>
        </p:sp>
      </p:grpSp>
      <p:grpSp>
        <p:nvGrpSpPr>
          <p:cNvPr id="361" name="Group 147"/>
          <p:cNvGrpSpPr>
            <a:grpSpLocks/>
          </p:cNvGrpSpPr>
          <p:nvPr/>
        </p:nvGrpSpPr>
        <p:grpSpPr bwMode="auto">
          <a:xfrm rot="-1101588">
            <a:off x="3984812" y="2862826"/>
            <a:ext cx="3962400" cy="600075"/>
            <a:chOff x="1392" y="3216"/>
            <a:chExt cx="3360" cy="384"/>
          </a:xfrm>
        </p:grpSpPr>
        <p:sp>
          <p:nvSpPr>
            <p:cNvPr id="362" name="Oval 14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3" name="Oval 14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4" name="Oval 15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5" name="Oval 15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66" name="Group 152"/>
          <p:cNvGrpSpPr>
            <a:grpSpLocks/>
          </p:cNvGrpSpPr>
          <p:nvPr/>
        </p:nvGrpSpPr>
        <p:grpSpPr bwMode="auto">
          <a:xfrm rot="-478277">
            <a:off x="4137212" y="3853426"/>
            <a:ext cx="4114800" cy="600075"/>
            <a:chOff x="1392" y="3216"/>
            <a:chExt cx="3360" cy="384"/>
          </a:xfrm>
        </p:grpSpPr>
        <p:sp>
          <p:nvSpPr>
            <p:cNvPr id="367" name="Oval 153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tint val="0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8" name="Oval 154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alpha val="32001"/>
                  </a:srgbClr>
                </a:gs>
                <a:gs pos="100000">
                  <a:srgbClr val="FAAF54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9" name="Oval 155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54118"/>
                    <a:invGamma/>
                  </a:srgbClr>
                </a:gs>
                <a:gs pos="50000">
                  <a:srgbClr val="FAAF54"/>
                </a:gs>
                <a:gs pos="100000">
                  <a:srgbClr val="FAAF54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0" name="Oval 156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FAAF54">
                    <a:gamma/>
                    <a:shade val="63529"/>
                    <a:invGamma/>
                  </a:srgbClr>
                </a:gs>
                <a:gs pos="100000">
                  <a:srgbClr val="FAAF54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71" name="Group 157"/>
          <p:cNvGrpSpPr>
            <a:grpSpLocks/>
          </p:cNvGrpSpPr>
          <p:nvPr/>
        </p:nvGrpSpPr>
        <p:grpSpPr bwMode="auto">
          <a:xfrm>
            <a:off x="4061012" y="4867838"/>
            <a:ext cx="4267200" cy="600075"/>
            <a:chOff x="1392" y="3216"/>
            <a:chExt cx="3360" cy="384"/>
          </a:xfrm>
        </p:grpSpPr>
        <p:sp>
          <p:nvSpPr>
            <p:cNvPr id="372" name="Oval 158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3" name="Oval 159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4" name="Oval 160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5" name="Oval 161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7" name="Text Box 173"/>
          <p:cNvSpPr txBox="1">
            <a:spLocks noChangeArrowheads="1"/>
          </p:cNvSpPr>
          <p:nvPr/>
        </p:nvSpPr>
        <p:spPr bwMode="gray">
          <a:xfrm rot="20409559">
            <a:off x="4304346" y="2944786"/>
            <a:ext cx="3441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000" dirty="0" smtClean="0">
                <a:solidFill>
                  <a:srgbClr val="FFFFFF"/>
                </a:solidFill>
              </a:rPr>
              <a:t>Медно-духовые инструменты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8" name="Text Box 174"/>
          <p:cNvSpPr txBox="1">
            <a:spLocks noChangeArrowheads="1"/>
          </p:cNvSpPr>
          <p:nvPr/>
        </p:nvSpPr>
        <p:spPr bwMode="gray">
          <a:xfrm rot="21123857">
            <a:off x="4910738" y="3974046"/>
            <a:ext cx="2632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000" dirty="0" smtClean="0">
                <a:solidFill>
                  <a:srgbClr val="FFFFFF"/>
                </a:solidFill>
              </a:rPr>
              <a:t>Ударные инструменты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79" name="Text Box 175"/>
          <p:cNvSpPr txBox="1">
            <a:spLocks noChangeArrowheads="1"/>
          </p:cNvSpPr>
          <p:nvPr/>
        </p:nvSpPr>
        <p:spPr bwMode="gray">
          <a:xfrm>
            <a:off x="5504328" y="4957485"/>
            <a:ext cx="1485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000" dirty="0" smtClean="0">
                <a:solidFill>
                  <a:srgbClr val="FFFFFF"/>
                </a:solidFill>
              </a:rPr>
              <a:t>Рояль, арфа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  </a:t>
            </a:r>
            <a:r>
              <a:rPr lang="ru-RU" sz="4400" u="sng" dirty="0" smtClean="0">
                <a:solidFill>
                  <a:schemeClr val="accent6">
                    <a:lumMod val="75000"/>
                  </a:schemeClr>
                </a:solidFill>
                <a:latin typeface="Mistral" panose="03090702030407020403" pitchFamily="66" charset="0"/>
              </a:rPr>
              <a:t>Группы оркестра</a:t>
            </a:r>
            <a:endParaRPr lang="ru-RU" sz="4400" u="sng" dirty="0">
              <a:solidFill>
                <a:schemeClr val="accent6">
                  <a:lumMod val="75000"/>
                </a:schemeClr>
              </a:solidFill>
              <a:latin typeface="Mistral" panose="03090702030407020403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90"/>
    </mc:Choice>
    <mc:Fallback>
      <p:transition spd="slow" advTm="21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377" grpId="0"/>
      <p:bldP spid="378" grpId="0"/>
      <p:bldP spid="3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8823">
            <a:off x="-305250" y="-93855"/>
            <a:ext cx="3343685" cy="3343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445">
            <a:off x="2148130" y="1623354"/>
            <a:ext cx="2080744" cy="3303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76" y="311755"/>
            <a:ext cx="2289784" cy="58880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626" y="1327935"/>
            <a:ext cx="1936228" cy="57586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3433" y="329109"/>
            <a:ext cx="220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скрипка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rot="10800000" flipV="1">
            <a:off x="1717943" y="1124347"/>
            <a:ext cx="1253389" cy="742758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184415">
            <a:off x="425736" y="3601675"/>
            <a:ext cx="220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альт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20" name="Скругленная соединительная линия 19"/>
          <p:cNvCxnSpPr/>
          <p:nvPr/>
        </p:nvCxnSpPr>
        <p:spPr>
          <a:xfrm flipV="1">
            <a:off x="1346541" y="3413980"/>
            <a:ext cx="1082163" cy="375188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34280" y="5483355"/>
            <a:ext cx="268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виолончель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flipV="1">
            <a:off x="2428704" y="5216317"/>
            <a:ext cx="1853285" cy="493954"/>
          </a:xfrm>
          <a:prstGeom prst="curvedConnector3">
            <a:avLst>
              <a:gd name="adj1" fmla="val 50000"/>
            </a:avLst>
          </a:prstGeom>
          <a:ln w="57150">
            <a:solidFill>
              <a:srgbClr val="576354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04676" y="669001"/>
            <a:ext cx="268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контрабас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29" name="Скругленная соединительная линия 28"/>
          <p:cNvCxnSpPr/>
          <p:nvPr/>
        </p:nvCxnSpPr>
        <p:spPr>
          <a:xfrm>
            <a:off x="6118477" y="1495726"/>
            <a:ext cx="924152" cy="737343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2" name="_mp3_1333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4123" y="6077915"/>
            <a:ext cx="428860" cy="4288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C2D1BC"/>
              </a:clrFrom>
              <a:clrTo>
                <a:srgbClr val="C2D1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t="13959" r="3456" b="-4838"/>
          <a:stretch/>
        </p:blipFill>
        <p:spPr>
          <a:xfrm flipH="1">
            <a:off x="251091" y="4585371"/>
            <a:ext cx="1969018" cy="2198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47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45"/>
    </mc:Choice>
    <mc:Fallback>
      <p:transition spd="slow" advTm="52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1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2"/>
        <p14:playEvt time="52292" objId="32"/>
        <p14:stopEvt time="52645" objId="3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1" y="474842"/>
            <a:ext cx="3652634" cy="2442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"/>
          <a:stretch/>
        </p:blipFill>
        <p:spPr>
          <a:xfrm rot="14163112">
            <a:off x="296114" y="3286550"/>
            <a:ext cx="4248150" cy="1922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9545">
            <a:off x="517159" y="1190696"/>
            <a:ext cx="3888796" cy="1142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903">
            <a:off x="4539489" y="3667797"/>
            <a:ext cx="4111993" cy="2439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9366" y="1723735"/>
            <a:ext cx="220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флейта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>
            <a:off x="2434961" y="2302181"/>
            <a:ext cx="776945" cy="171187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622689">
            <a:off x="434213" y="4796385"/>
            <a:ext cx="220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кларнет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1623838" y="5086372"/>
            <a:ext cx="1588068" cy="451104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67950" y="4891824"/>
            <a:ext cx="220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фагот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flipV="1">
            <a:off x="5157627" y="4797664"/>
            <a:ext cx="976045" cy="460386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84023" y="1526647"/>
            <a:ext cx="2208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гобой</a:t>
            </a:r>
            <a:endParaRPr lang="ru-RU" sz="54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flipV="1">
            <a:off x="5125068" y="1957871"/>
            <a:ext cx="1017102" cy="294107"/>
          </a:xfrm>
          <a:prstGeom prst="curvedConnector3">
            <a:avLst>
              <a:gd name="adj1" fmla="val 5303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75909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33"/>
    </mc:Choice>
    <mc:Fallback>
      <p:transition spd="slow" advTm="22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7" name="Picture 3" descr="DSC0218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61" y="249148"/>
            <a:ext cx="4776456" cy="636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_mp3_903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7852" y="5835721"/>
            <a:ext cx="502628" cy="502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20412899">
            <a:off x="1223204" y="2619190"/>
            <a:ext cx="2891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птичка</a:t>
            </a:r>
            <a:endParaRPr lang="ru-RU" sz="44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16200000" flipH="1">
            <a:off x="2701515" y="3378343"/>
            <a:ext cx="1405220" cy="1198555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38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24"/>
    </mc:Choice>
    <mc:Fallback>
      <p:transition spd="slow" advTm="29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649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1"/>
        <p14:stopEvt time="29724" objId="11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8" name="Picture 12" descr="DSC0218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9326" y="277207"/>
            <a:ext cx="4725861" cy="63035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_mp3_12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697" y="6010381"/>
            <a:ext cx="448689" cy="4486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994383">
            <a:off x="4682700" y="2702029"/>
            <a:ext cx="2891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утка</a:t>
            </a:r>
            <a:endParaRPr lang="ru-RU" sz="4400" b="1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16200000" flipH="1">
            <a:off x="4646172" y="3608480"/>
            <a:ext cx="1320862" cy="277404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82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64"/>
    </mc:Choice>
    <mc:Fallback>
      <p:transition spd="slow" advTm="3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604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9"/>
        <p14:stopEvt time="35651" objId="9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7" name="Picture 12" descr="DSC0218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7244" y="312148"/>
            <a:ext cx="4834559" cy="62838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_mp3_102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035" y="5915345"/>
            <a:ext cx="510283" cy="510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273563">
            <a:off x="4892038" y="1537699"/>
            <a:ext cx="2891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кошка</a:t>
            </a:r>
            <a:endParaRPr lang="ru-RU" sz="44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rot="5400000">
            <a:off x="5130888" y="2594470"/>
            <a:ext cx="1666526" cy="482889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0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50"/>
    </mc:Choice>
    <mc:Fallback>
      <p:transition spd="slow" advTm="22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05" objId="2"/>
        <p14:stopEvt time="22250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8" name="Picture 13" descr="DSC0218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2"/>
          <a:stretch/>
        </p:blipFill>
        <p:spPr>
          <a:xfrm>
            <a:off x="2002837" y="303605"/>
            <a:ext cx="4767833" cy="62924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_mp3_101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1245" y="6048961"/>
            <a:ext cx="448638" cy="4486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4125" y="5723219"/>
            <a:ext cx="2891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дедушка</a:t>
            </a:r>
            <a:endParaRPr lang="ru-RU" sz="44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rot="5400000" flipH="1" flipV="1">
            <a:off x="3740196" y="4170905"/>
            <a:ext cx="1961558" cy="1222625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117"/>
    </mc:Choice>
    <mc:Fallback>
      <p:transition spd="slow" advTm="46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9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04" objId="4"/>
        <p14:stopEvt time="44976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495" y="228600"/>
            <a:ext cx="8633012" cy="6441141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94819" y="3275009"/>
            <a:ext cx="495436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ln w="0"/>
              <a:solidFill>
                <a:srgbClr val="0033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7364" y="2243136"/>
            <a:ext cx="5142767" cy="3143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395">
            <a:off x="52958" y="1037861"/>
            <a:ext cx="4395952" cy="2099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1" y="4094353"/>
            <a:ext cx="2987122" cy="2270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06" y="2968237"/>
            <a:ext cx="3954398" cy="2629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273563">
            <a:off x="2997523" y="430018"/>
            <a:ext cx="314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тромбон</a:t>
            </a:r>
            <a:endParaRPr lang="ru-RU" sz="66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rot="5400000">
            <a:off x="3039349" y="1764094"/>
            <a:ext cx="1666526" cy="482889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4179" y="2628864"/>
            <a:ext cx="314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валторна</a:t>
            </a:r>
            <a:endParaRPr lang="ru-RU" sz="66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 rot="5400000">
            <a:off x="1875990" y="3826168"/>
            <a:ext cx="1185450" cy="581187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96625" y="2081785"/>
            <a:ext cx="314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туба</a:t>
            </a:r>
            <a:endParaRPr lang="ru-RU" sz="66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19" name="Скругленная соединительная линия 18"/>
          <p:cNvCxnSpPr/>
          <p:nvPr/>
        </p:nvCxnSpPr>
        <p:spPr>
          <a:xfrm>
            <a:off x="4787840" y="2923560"/>
            <a:ext cx="1243090" cy="745617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576155">
            <a:off x="4456453" y="5239806"/>
            <a:ext cx="31489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Mistral" panose="03090702030407020403" pitchFamily="66" charset="0"/>
              </a:rPr>
              <a:t>труба</a:t>
            </a:r>
            <a:endParaRPr lang="ru-RU" sz="6600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rot="16200000" flipV="1">
            <a:off x="4984178" y="4714049"/>
            <a:ext cx="1212997" cy="584898"/>
          </a:xfrm>
          <a:prstGeom prst="curvedConnector3">
            <a:avLst>
              <a:gd name="adj1" fmla="val 50000"/>
            </a:avLst>
          </a:prstGeom>
          <a:ln w="57150">
            <a:solidFill>
              <a:srgbClr val="7030A0"/>
            </a:solidFill>
            <a:prstDash val="dashDot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0317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51"/>
    </mc:Choice>
    <mc:Fallback>
      <p:transition spd="slow" advTm="10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5|3.1|3.2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5.7|5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5|3.5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2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4.8|5.2|4.8|5.1|5.8|5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74</Words>
  <Application>Microsoft Office PowerPoint</Application>
  <PresentationFormat>Экран (4:3)</PresentationFormat>
  <Paragraphs>51</Paragraphs>
  <Slides>12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Mistral</vt:lpstr>
      <vt:lpstr>Segoe Script</vt:lpstr>
      <vt:lpstr>Office Theme</vt:lpstr>
      <vt:lpstr>Презентация PowerPoint</vt:lpstr>
      <vt:lpstr>  Группы оркестра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Олег</cp:lastModifiedBy>
  <cp:revision>68</cp:revision>
  <dcterms:created xsi:type="dcterms:W3CDTF">2016-11-18T14:12:19Z</dcterms:created>
  <dcterms:modified xsi:type="dcterms:W3CDTF">2018-10-11T19:49:36Z</dcterms:modified>
</cp:coreProperties>
</file>