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71" r:id="rId9"/>
    <p:sldId id="272" r:id="rId10"/>
    <p:sldId id="273" r:id="rId11"/>
    <p:sldId id="262" r:id="rId12"/>
    <p:sldId id="263" r:id="rId13"/>
    <p:sldId id="266" r:id="rId14"/>
    <p:sldId id="274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7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5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2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3789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6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99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6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13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2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9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7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4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1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8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3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0497" y="1249251"/>
            <a:ext cx="8689976" cy="15304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«нескучные» способы автоматизации звука «Л»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ДЕМЕНТЬЕВА ДАРЬЯ ВАСИЛЬЕВНА</a:t>
            </a:r>
          </a:p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МБДОУ № 148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Екатеринбург, 2020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97" y="2292439"/>
            <a:ext cx="2754481" cy="3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602" y="302612"/>
            <a:ext cx="10364451" cy="1596177"/>
          </a:xfrm>
        </p:spPr>
        <p:txBody>
          <a:bodyPr/>
          <a:lstStyle/>
          <a:p>
            <a:r>
              <a:rPr lang="ru-RU" dirty="0" smtClean="0"/>
              <a:t>Игра «локти – лоб</a:t>
            </a:r>
            <a:r>
              <a:rPr lang="ru-RU" dirty="0"/>
              <a:t> </a:t>
            </a:r>
            <a:r>
              <a:rPr lang="ru-RU" dirty="0" smtClean="0"/>
              <a:t>- ладошки»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9859"/>
          <a:stretch/>
        </p:blipFill>
        <p:spPr>
          <a:xfrm>
            <a:off x="2820472" y="1641212"/>
            <a:ext cx="6516710" cy="46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037" y="128789"/>
            <a:ext cx="10353988" cy="15836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«сыщики»</a:t>
            </a:r>
            <a:br>
              <a:rPr lang="ru-RU" dirty="0" smtClean="0"/>
            </a:br>
            <a:r>
              <a:rPr lang="ru-RU" sz="2000" dirty="0">
                <a:solidFill>
                  <a:prstClr val="black"/>
                </a:solidFill>
              </a:rPr>
              <a:t>Предложите ребенку найти дома предметы в которых спрятался звук «Ш». На найденные предметы предложите ребенку приклеить </a:t>
            </a:r>
            <a:r>
              <a:rPr lang="ru-RU" sz="2000" dirty="0" err="1">
                <a:solidFill>
                  <a:prstClr val="black"/>
                </a:solidFill>
              </a:rPr>
              <a:t>стикер</a:t>
            </a:r>
            <a:r>
              <a:rPr lang="ru-RU" sz="2000" dirty="0">
                <a:solidFill>
                  <a:prstClr val="black"/>
                </a:solidFill>
              </a:rPr>
              <a:t> или пометить предмет любым другим способом. Ребенок называет найденное слово.</a:t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Посчитайте кто больше нашел предметов.</a:t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В дальнейшем распространяйте фразу: «я </a:t>
            </a:r>
            <a:r>
              <a:rPr lang="ru-RU" sz="2000" dirty="0" smtClean="0">
                <a:solidFill>
                  <a:prstClr val="black"/>
                </a:solidFill>
              </a:rPr>
              <a:t>нашел(ла) лампу», </a:t>
            </a:r>
            <a:r>
              <a:rPr lang="ru-RU" sz="2000" dirty="0">
                <a:solidFill>
                  <a:prstClr val="black"/>
                </a:solidFill>
              </a:rPr>
              <a:t>«я </a:t>
            </a:r>
            <a:r>
              <a:rPr lang="ru-RU" sz="2000" dirty="0" smtClean="0">
                <a:solidFill>
                  <a:prstClr val="black"/>
                </a:solidFill>
              </a:rPr>
              <a:t>нашел(ла) ложку» </a:t>
            </a:r>
            <a:r>
              <a:rPr lang="ru-RU" sz="2000" dirty="0">
                <a:solidFill>
                  <a:prstClr val="black"/>
                </a:solidFill>
              </a:rPr>
              <a:t>и т.д.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35" y="1922998"/>
            <a:ext cx="6787166" cy="4582531"/>
          </a:xfrm>
        </p:spPr>
      </p:pic>
    </p:spTree>
    <p:extLst>
      <p:ext uri="{BB962C8B-B14F-4D97-AF65-F5344CB8AC3E}">
        <p14:creationId xmlns:p14="http://schemas.microsoft.com/office/powerpoint/2010/main" val="17819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758" y="232151"/>
            <a:ext cx="10364451" cy="1068615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Предложите ребенку нарисовать предметы с автоматизируемым звуком. </a:t>
            </a:r>
            <a:br>
              <a:rPr lang="ru-RU" sz="2800" dirty="0" smtClean="0"/>
            </a:br>
            <a:r>
              <a:rPr lang="ru-RU" sz="2800" dirty="0" smtClean="0"/>
              <a:t>Ребенок рисует и называет слово. </a:t>
            </a:r>
            <a:br>
              <a:rPr lang="ru-RU" sz="2800" dirty="0" smtClean="0"/>
            </a:br>
            <a:r>
              <a:rPr lang="ru-RU" sz="2800" dirty="0" smtClean="0"/>
              <a:t>в итоге </a:t>
            </a:r>
            <a:r>
              <a:rPr lang="ru-RU" sz="2800" dirty="0" err="1" smtClean="0"/>
              <a:t>коррегируемый</a:t>
            </a:r>
            <a:r>
              <a:rPr lang="ru-RU" sz="2800" dirty="0" smtClean="0"/>
              <a:t> звук многократно повторяется.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2894" y="2117938"/>
            <a:ext cx="5381625" cy="1552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15" y="2117938"/>
            <a:ext cx="5048518" cy="1552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94" y="4487685"/>
            <a:ext cx="5381625" cy="1397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015" y="4487685"/>
            <a:ext cx="5048518" cy="13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29120"/>
            <a:ext cx="10364451" cy="1596177"/>
          </a:xfrm>
        </p:spPr>
        <p:txBody>
          <a:bodyPr>
            <a:normAutofit/>
          </a:bodyPr>
          <a:lstStyle/>
          <a:p>
            <a:r>
              <a:rPr lang="ru-RU" dirty="0" smtClean="0"/>
              <a:t>Игра «под лупой…»</a:t>
            </a:r>
            <a:br>
              <a:rPr lang="ru-RU" dirty="0" smtClean="0"/>
            </a:br>
            <a:r>
              <a:rPr lang="ru-RU" sz="2200" dirty="0" smtClean="0"/>
              <a:t>предложите ребенку рассмотреть под лупой любые предметы в которых есть звук «Л» ребенок рассматривает и произносит увиденное: «под лупой лук», «под лупой лампочка» и т.д.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54912" y="2302569"/>
            <a:ext cx="3282173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3" y="193514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Игра со сказочным героем.</a:t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2200" dirty="0">
                <a:solidFill>
                  <a:prstClr val="black"/>
                </a:solidFill>
              </a:rPr>
              <a:t>Поиграйте с любым сказочным героем, в имени которого есть звук </a:t>
            </a:r>
            <a:r>
              <a:rPr lang="ru-RU" sz="2200" dirty="0" smtClean="0">
                <a:solidFill>
                  <a:prstClr val="black"/>
                </a:solidFill>
              </a:rPr>
              <a:t>«Л»: </a:t>
            </a:r>
            <a:r>
              <a:rPr lang="ru-RU" sz="2200" dirty="0" err="1" smtClean="0">
                <a:solidFill>
                  <a:prstClr val="black"/>
                </a:solidFill>
              </a:rPr>
              <a:t>лунтик</a:t>
            </a:r>
            <a:r>
              <a:rPr lang="ru-RU" sz="2200" dirty="0" smtClean="0">
                <a:solidFill>
                  <a:prstClr val="black"/>
                </a:solidFill>
              </a:rPr>
              <a:t>, кукла </a:t>
            </a:r>
            <a:r>
              <a:rPr lang="ru-RU" sz="2200" dirty="0" err="1" smtClean="0">
                <a:solidFill>
                  <a:prstClr val="black"/>
                </a:solidFill>
              </a:rPr>
              <a:t>лол</a:t>
            </a:r>
            <a:r>
              <a:rPr lang="ru-RU" sz="2200" dirty="0" smtClean="0">
                <a:solidFill>
                  <a:prstClr val="black"/>
                </a:solidFill>
              </a:rPr>
              <a:t>, колобок </a:t>
            </a:r>
            <a:r>
              <a:rPr lang="ru-RU" sz="2200" dirty="0">
                <a:solidFill>
                  <a:prstClr val="black"/>
                </a:solidFill>
              </a:rPr>
              <a:t>и т.д. придумайте сюжет, в котором герой куда то шел и что-нибудь </a:t>
            </a:r>
            <a:r>
              <a:rPr lang="ru-RU" sz="2200" dirty="0" smtClean="0">
                <a:solidFill>
                  <a:prstClr val="black"/>
                </a:solidFill>
              </a:rPr>
              <a:t>нашел или увидел </a:t>
            </a:r>
            <a:r>
              <a:rPr lang="ru-RU" sz="2200" dirty="0">
                <a:solidFill>
                  <a:prstClr val="black"/>
                </a:solidFill>
              </a:rPr>
              <a:t>(любые игрушки или предметы с </a:t>
            </a:r>
            <a:r>
              <a:rPr lang="ru-RU" sz="2200" dirty="0" err="1">
                <a:solidFill>
                  <a:prstClr val="black"/>
                </a:solidFill>
              </a:rPr>
              <a:t>коррегируемым</a:t>
            </a:r>
            <a:r>
              <a:rPr lang="ru-RU" sz="2200" dirty="0">
                <a:solidFill>
                  <a:prstClr val="black"/>
                </a:solidFill>
              </a:rPr>
              <a:t> звуком). </a:t>
            </a:r>
            <a:r>
              <a:rPr lang="ru-RU" sz="2200" dirty="0" smtClean="0">
                <a:solidFill>
                  <a:prstClr val="black"/>
                </a:solidFill>
              </a:rPr>
              <a:t>Например</a:t>
            </a:r>
            <a:r>
              <a:rPr lang="ru-RU" sz="2200" dirty="0">
                <a:solidFill>
                  <a:prstClr val="black"/>
                </a:solidFill>
              </a:rPr>
              <a:t>: </a:t>
            </a:r>
            <a:r>
              <a:rPr lang="ru-RU" sz="2200" u="sng" dirty="0" err="1" smtClean="0">
                <a:solidFill>
                  <a:prstClr val="black"/>
                </a:solidFill>
              </a:rPr>
              <a:t>л</a:t>
            </a:r>
            <a:r>
              <a:rPr lang="ru-RU" sz="2200" dirty="0" err="1" smtClean="0">
                <a:solidFill>
                  <a:prstClr val="black"/>
                </a:solidFill>
              </a:rPr>
              <a:t>унтик</a:t>
            </a:r>
            <a:r>
              <a:rPr lang="ru-RU" sz="2200" dirty="0" smtClean="0">
                <a:solidFill>
                  <a:prstClr val="black"/>
                </a:solidFill>
              </a:rPr>
              <a:t> ше</a:t>
            </a:r>
            <a:r>
              <a:rPr lang="ru-RU" sz="2200" u="sng" dirty="0" smtClean="0">
                <a:solidFill>
                  <a:prstClr val="black"/>
                </a:solidFill>
              </a:rPr>
              <a:t>л</a:t>
            </a:r>
            <a:r>
              <a:rPr lang="ru-RU" sz="2200" dirty="0" smtClean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prstClr val="black"/>
                </a:solidFill>
              </a:rPr>
              <a:t>и </a:t>
            </a:r>
            <a:r>
              <a:rPr lang="ru-RU" sz="2200" u="sng" dirty="0" smtClean="0">
                <a:solidFill>
                  <a:prstClr val="black"/>
                </a:solidFill>
              </a:rPr>
              <a:t>л</a:t>
            </a:r>
            <a:r>
              <a:rPr lang="ru-RU" sz="2200" dirty="0" smtClean="0">
                <a:solidFill>
                  <a:prstClr val="black"/>
                </a:solidFill>
              </a:rPr>
              <a:t>ыжи наше</a:t>
            </a:r>
            <a:r>
              <a:rPr lang="ru-RU" sz="2200" u="sng" dirty="0" smtClean="0">
                <a:solidFill>
                  <a:prstClr val="black"/>
                </a:solidFill>
              </a:rPr>
              <a:t>л</a:t>
            </a:r>
            <a:r>
              <a:rPr lang="ru-RU" sz="2200" dirty="0" smtClean="0">
                <a:solidFill>
                  <a:prstClr val="black"/>
                </a:solidFill>
              </a:rPr>
              <a:t>.</a:t>
            </a:r>
            <a:endParaRPr lang="ru-RU" sz="31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66809" y="1789691"/>
            <a:ext cx="6658377" cy="4993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625" y="2537139"/>
            <a:ext cx="1365217" cy="1560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625" y="4513287"/>
            <a:ext cx="1365217" cy="1618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853" y="1822764"/>
            <a:ext cx="1343025" cy="142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16514" b="16725"/>
          <a:stretch/>
        </p:blipFill>
        <p:spPr>
          <a:xfrm>
            <a:off x="7855094" y="5195694"/>
            <a:ext cx="1573623" cy="1050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6788" r="17541"/>
          <a:stretch/>
        </p:blipFill>
        <p:spPr>
          <a:xfrm>
            <a:off x="4804566" y="3413476"/>
            <a:ext cx="1260902" cy="19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017" y="296545"/>
            <a:ext cx="10364451" cy="1596177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Выучите стихотворение или скороговорку с использованием мнемотехники. </a:t>
            </a:r>
            <a:br>
              <a:rPr lang="ru-RU" sz="2800" dirty="0" smtClean="0"/>
            </a:br>
            <a:r>
              <a:rPr lang="ru-RU" sz="2400" dirty="0" smtClean="0"/>
              <a:t>Мнемотехника – способ запоминания и увеличения объема памяти путем образования дополнительных ассоциаций.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364535" y="2196446"/>
            <a:ext cx="180930" cy="5306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92" t="1148" r="5171" b="3774"/>
          <a:stretch/>
        </p:blipFill>
        <p:spPr>
          <a:xfrm>
            <a:off x="888017" y="2461772"/>
            <a:ext cx="3747752" cy="2924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53" r="885" b="462"/>
          <a:stretch/>
        </p:blipFill>
        <p:spPr>
          <a:xfrm>
            <a:off x="6173272" y="2011618"/>
            <a:ext cx="4361645" cy="38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322" y="257909"/>
            <a:ext cx="10364451" cy="1596177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Составьте с ребенком пиктограмму для запоминания стихотворения самостоятельно. Пусть ребенок нарисует серию рисунков и попробует рассказать </a:t>
            </a:r>
            <a:br>
              <a:rPr lang="ru-RU" sz="2800" dirty="0" smtClean="0"/>
            </a:br>
            <a:r>
              <a:rPr lang="ru-RU" sz="2800" dirty="0" smtClean="0"/>
              <a:t>вам стихотворение.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811369" y="2367093"/>
            <a:ext cx="102405" cy="9299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528" y="4146996"/>
            <a:ext cx="3648623" cy="1437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5306" r="63286" b="47418"/>
          <a:stretch/>
        </p:blipFill>
        <p:spPr>
          <a:xfrm>
            <a:off x="547489" y="2324282"/>
            <a:ext cx="3832132" cy="1352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558" t="13521" r="48921" b="62441"/>
          <a:stretch/>
        </p:blipFill>
        <p:spPr>
          <a:xfrm>
            <a:off x="7521261" y="2367093"/>
            <a:ext cx="3326103" cy="13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339402"/>
            <a:ext cx="10364452" cy="13904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Надеюсь предложенная информация </a:t>
            </a:r>
            <a:br>
              <a:rPr lang="ru-RU" dirty="0" smtClean="0"/>
            </a:br>
            <a:r>
              <a:rPr lang="ru-RU" dirty="0" smtClean="0"/>
              <a:t>оказалась вам полезной.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Играйте с детьми, фантазируйте и придумывайте новые сюжеты для игр, развивайтесь весело!!!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Желаю вам творческих успехов!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011" t="7467" r="4990" b="9773"/>
          <a:stretch/>
        </p:blipFill>
        <p:spPr>
          <a:xfrm>
            <a:off x="4043966" y="3928056"/>
            <a:ext cx="2756079" cy="25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4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10252208" cy="888311"/>
          </a:xfrm>
        </p:spPr>
        <p:txBody>
          <a:bodyPr>
            <a:normAutofit/>
          </a:bodyPr>
          <a:lstStyle/>
          <a:p>
            <a:r>
              <a:rPr lang="ru-RU" sz="2800" cap="none" dirty="0" smtClean="0"/>
              <a:t>Советы родителям, если ребенок научился произносить «Л» …</a:t>
            </a:r>
            <a:endParaRPr lang="ru-RU" sz="2800" cap="none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913774" y="1506828"/>
            <a:ext cx="10363826" cy="4284371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Наконец-то ребенок на занятиях с логопедом научился произносить «Л», но прежде чем ребенок начнет активно использовать звук в речи, предстоит проделать большую работу. Нужно ввести звук в речь или автоматизировать его. Это работа не столько логопеда, сколько родителей. Логопед лишь отбирает необходимый речевой материал.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Прежде чем ребенок подружится с «трудным» звуком, необходимо его много раз повторить. Выполняйте рекомендации логопеда регулярно, а не от случая к случаю.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Родителям необходимо постоянно контролировать произношение ребенка в повседневной жизни, исправлять неправильное произношение.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Автоматизировать звук лучше в игровой форме: рисуйте, учите стихи с нужным звуком, играйте с волшебными героями в сказки, проявите фантазию.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Хвалите ребенка, поощряйте его.</a:t>
            </a:r>
          </a:p>
          <a:p>
            <a:pPr marL="457200" indent="-457200" algn="just">
              <a:buFont typeface="+mj-lt"/>
              <a:buAutoNum type="arabicPeriod"/>
            </a:pP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1547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2" y="496015"/>
            <a:ext cx="10364451" cy="9139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Артикуляционная гимнастика </a:t>
            </a:r>
            <a:br>
              <a:rPr lang="ru-RU" dirty="0" smtClean="0"/>
            </a:br>
            <a:r>
              <a:rPr lang="ru-RU" dirty="0" smtClean="0"/>
              <a:t>для сонорного звука «Л»: </a:t>
            </a:r>
            <a:br>
              <a:rPr lang="ru-RU" dirty="0" smtClean="0"/>
            </a:br>
            <a:r>
              <a:rPr lang="ru-RU" sz="2700" dirty="0" smtClean="0"/>
              <a:t>(упражнения «иголочка», «парусник», «маляр», </a:t>
            </a:r>
            <a:br>
              <a:rPr lang="ru-RU" sz="2700" dirty="0" smtClean="0"/>
            </a:br>
            <a:r>
              <a:rPr lang="ru-RU" sz="2700" dirty="0" smtClean="0"/>
              <a:t>«орешки», «часики», «поймаем мышку»)</a:t>
            </a: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449" t="4970" r="9208" b="22817"/>
          <a:stretch/>
        </p:blipFill>
        <p:spPr>
          <a:xfrm>
            <a:off x="913772" y="2087224"/>
            <a:ext cx="1468193" cy="1866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07" y="2125014"/>
            <a:ext cx="1450389" cy="1884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239" t="19995" r="53493"/>
          <a:stretch/>
        </p:blipFill>
        <p:spPr>
          <a:xfrm>
            <a:off x="4153317" y="2180151"/>
            <a:ext cx="1437237" cy="1773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874" t="6948" r="9441" b="30998"/>
          <a:stretch/>
        </p:blipFill>
        <p:spPr>
          <a:xfrm>
            <a:off x="1975391" y="4307045"/>
            <a:ext cx="1540541" cy="17256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6873" t="16714" r="6520" b="38591"/>
          <a:stretch/>
        </p:blipFill>
        <p:spPr>
          <a:xfrm>
            <a:off x="8087102" y="4307045"/>
            <a:ext cx="2355462" cy="1719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9996" t="10768" r="8941" b="23865"/>
          <a:stretch/>
        </p:blipFill>
        <p:spPr>
          <a:xfrm>
            <a:off x="5041663" y="4307045"/>
            <a:ext cx="1519708" cy="17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8463"/>
          </a:xfrm>
        </p:spPr>
        <p:txBody>
          <a:bodyPr/>
          <a:lstStyle/>
          <a:p>
            <a:r>
              <a:rPr lang="ru-RU" dirty="0" smtClean="0"/>
              <a:t>Правильная артикуляция звука «л»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3439" y="1751527"/>
            <a:ext cx="11565122" cy="40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533" y="245030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«кораблик» или «самолет»</a:t>
            </a:r>
            <a:br>
              <a:rPr lang="ru-RU" dirty="0" smtClean="0"/>
            </a:br>
            <a:r>
              <a:rPr lang="ru-RU" sz="2200" dirty="0" smtClean="0"/>
              <a:t>Перед игрой взрослый предлагает ребенку полетать на самолете или поплыть на корабле. Для этого нужно прикусить кончик языка, и произнести </a:t>
            </a:r>
            <a:br>
              <a:rPr lang="ru-RU" sz="2200" dirty="0" smtClean="0"/>
            </a:br>
            <a:r>
              <a:rPr lang="ru-RU" sz="2200" dirty="0" smtClean="0"/>
              <a:t>звук «ы-ы-ы-ы-ы» не отпуская языка. Получится «Л-л-л-л-л-л».</a:t>
            </a:r>
            <a:br>
              <a:rPr lang="ru-RU" sz="2200" dirty="0" smtClean="0"/>
            </a:br>
            <a:r>
              <a:rPr lang="ru-RU" sz="2200" dirty="0" smtClean="0"/>
              <a:t>Одновременно ребенок выполняет движения руками, изображая крылья самолета или складывает ладошки «лодочкой», изображая как плывет корабль. А можно просто поиграть с игрушками.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38367" y="2224476"/>
            <a:ext cx="2589730" cy="1913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80" y="2224476"/>
            <a:ext cx="2807595" cy="1933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67" y="4455120"/>
            <a:ext cx="3880220" cy="219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0230"/>
          <a:stretch/>
        </p:blipFill>
        <p:spPr>
          <a:xfrm>
            <a:off x="1774133" y="4381033"/>
            <a:ext cx="2318197" cy="23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3" y="348061"/>
            <a:ext cx="10364451" cy="1596177"/>
          </a:xfrm>
        </p:spPr>
        <p:txBody>
          <a:bodyPr/>
          <a:lstStyle/>
          <a:p>
            <a:r>
              <a:rPr lang="ru-RU" sz="3200" dirty="0">
                <a:solidFill>
                  <a:prstClr val="black"/>
                </a:solidFill>
              </a:rPr>
              <a:t>Игра «здравствуй, пальчик».</a:t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ребенок Большим пальцем здоровается со всеми остальными пальчиками и произносит слоги: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ла-ла-ла-ла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smtClean="0">
                <a:solidFill>
                  <a:prstClr val="black"/>
                </a:solidFill>
              </a:rPr>
              <a:t>лы-лы-лы-лы, ло-ло-ло-ло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</a:rPr>
              <a:t>лу-лу-лу-лу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</a:rPr>
              <a:t>лэ-лэ-лэ-лэ</a:t>
            </a:r>
            <a:r>
              <a:rPr lang="ru-RU" sz="1600" dirty="0">
                <a:solidFill>
                  <a:prstClr val="black"/>
                </a:solidFill>
              </a:rPr>
              <a:t/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ал-ал-ал-ал, </a:t>
            </a:r>
            <a:r>
              <a:rPr lang="ru-RU" sz="1600" dirty="0" err="1" smtClean="0">
                <a:solidFill>
                  <a:prstClr val="black"/>
                </a:solidFill>
              </a:rPr>
              <a:t>ол-ол-ол-ол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</a:rPr>
              <a:t>ул-ул-ул-ул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</a:rPr>
              <a:t>ыл-ыл-ыл-ыл</a:t>
            </a:r>
            <a:r>
              <a:rPr lang="ru-RU" sz="1600" dirty="0" smtClean="0">
                <a:solidFill>
                  <a:prstClr val="black"/>
                </a:solidFill>
              </a:rPr>
              <a:t>, эл-эл-эл-эл</a:t>
            </a:r>
            <a:r>
              <a:rPr lang="ru-RU" sz="1600" dirty="0">
                <a:solidFill>
                  <a:prstClr val="black"/>
                </a:solidFill>
              </a:rPr>
              <a:t/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ала-</a:t>
            </a:r>
            <a:r>
              <a:rPr lang="ru-RU" sz="1600" dirty="0" err="1" smtClean="0">
                <a:solidFill>
                  <a:prstClr val="black"/>
                </a:solidFill>
              </a:rPr>
              <a:t>оло</a:t>
            </a:r>
            <a:r>
              <a:rPr lang="ru-RU" sz="1600" dirty="0" smtClean="0">
                <a:solidFill>
                  <a:prstClr val="black"/>
                </a:solidFill>
              </a:rPr>
              <a:t>-</a:t>
            </a:r>
            <a:r>
              <a:rPr lang="ru-RU" sz="1600" dirty="0" err="1" smtClean="0">
                <a:solidFill>
                  <a:prstClr val="black"/>
                </a:solidFill>
              </a:rPr>
              <a:t>улу-ылы-элэ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81368" y="2239150"/>
            <a:ext cx="7560444" cy="35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«солнышко».</a:t>
            </a:r>
            <a:br>
              <a:rPr lang="ru-RU" dirty="0" smtClean="0"/>
            </a:br>
            <a:r>
              <a:rPr lang="ru-RU" sz="2700" dirty="0" smtClean="0"/>
              <a:t>Разгибая каждый палец произносить: «</a:t>
            </a:r>
            <a:r>
              <a:rPr lang="ru-RU" sz="2700" u="sng" dirty="0" smtClean="0"/>
              <a:t>л</a:t>
            </a:r>
            <a:r>
              <a:rPr lang="ru-RU" sz="2700" dirty="0" smtClean="0"/>
              <a:t>учик», «</a:t>
            </a:r>
            <a:r>
              <a:rPr lang="ru-RU" sz="2700" u="sng" dirty="0" smtClean="0"/>
              <a:t>л</a:t>
            </a:r>
            <a:r>
              <a:rPr lang="ru-RU" sz="2700" dirty="0" smtClean="0"/>
              <a:t>учик», «</a:t>
            </a:r>
            <a:r>
              <a:rPr lang="ru-RU" sz="2700" u="sng" dirty="0" smtClean="0"/>
              <a:t>л</a:t>
            </a:r>
            <a:r>
              <a:rPr lang="ru-RU" sz="2700" dirty="0" smtClean="0"/>
              <a:t>учик» и так на каждый палец. Вот и вста</a:t>
            </a:r>
            <a:r>
              <a:rPr lang="ru-RU" sz="2700" u="sng" dirty="0" smtClean="0"/>
              <a:t>л</a:t>
            </a:r>
            <a:r>
              <a:rPr lang="ru-RU" sz="2700" dirty="0" smtClean="0"/>
              <a:t>о со</a:t>
            </a:r>
            <a:r>
              <a:rPr lang="ru-RU" sz="2700" u="sng" dirty="0" smtClean="0"/>
              <a:t>л</a:t>
            </a:r>
            <a:r>
              <a:rPr lang="ru-RU" sz="2700" dirty="0" smtClean="0"/>
              <a:t>нышко!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49" y="2745645"/>
            <a:ext cx="7305675" cy="2667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7626"/>
          <a:stretch/>
        </p:blipFill>
        <p:spPr>
          <a:xfrm>
            <a:off x="1177319" y="2745645"/>
            <a:ext cx="9836734" cy="33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«вилка – ложка 1»</a:t>
            </a:r>
            <a:br>
              <a:rPr lang="ru-RU" dirty="0" smtClean="0"/>
            </a:br>
            <a:r>
              <a:rPr lang="ru-RU" sz="2400" dirty="0" smtClean="0"/>
              <a:t>попросите ребенка помочь вам на кухне разложить столовые приборы, а заодно и назвать их: «вилка, ложка, вилка, ложка…», раскладывайте их в разной последовательности: «вилка, ложка, ложка, вилка, ложка, ложка…». В дальнейшем распространяйте предложение: «я увидела (вымыла, вытерла, положила) ложку или вилку»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02256" y="3069031"/>
            <a:ext cx="1926767" cy="1926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206" y="4226208"/>
            <a:ext cx="1897386" cy="1938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605" y="3069031"/>
            <a:ext cx="1926503" cy="19325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121" y="4226208"/>
            <a:ext cx="189602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Игра «вилка – ложка </a:t>
            </a:r>
            <a:r>
              <a:rPr lang="ru-RU" sz="3200" dirty="0" smtClean="0">
                <a:solidFill>
                  <a:prstClr val="black"/>
                </a:solidFill>
              </a:rPr>
              <a:t>2»</a:t>
            </a: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prstClr val="black"/>
                </a:solidFill>
              </a:rPr>
              <a:t>предложите ребенку поиграть в пальчиковую игру. Произнося «вилка» покажите ребенку три пальца, произнеся «ложка» покажите согнутую ладонь. Вы можете показывать ребенку пальчиковые позы, а ребенок будет называть фигуры или повторять фигуры и называть вместе с вами.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7888" b="23005"/>
          <a:stretch/>
        </p:blipFill>
        <p:spPr>
          <a:xfrm>
            <a:off x="6096000" y="3065171"/>
            <a:ext cx="4520650" cy="243682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52360" r="75693"/>
          <a:stretch/>
        </p:blipFill>
        <p:spPr>
          <a:xfrm>
            <a:off x="2017501" y="2657683"/>
            <a:ext cx="1537069" cy="32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517</TotalTime>
  <Words>257</Words>
  <Application>Microsoft Office PowerPoint</Application>
  <PresentationFormat>Широкоэкранный</PresentationFormat>
  <Paragraphs>27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Tw Cen MT</vt:lpstr>
      <vt:lpstr>Капля</vt:lpstr>
      <vt:lpstr>«нескучные» способы автоматизации звука «Л» </vt:lpstr>
      <vt:lpstr>Советы родителям, если ребенок научился произносить «Л» …</vt:lpstr>
      <vt:lpstr>Артикуляционная гимнастика  для сонорного звука «Л»:  (упражнения «иголочка», «парусник», «маляр»,  «орешки», «часики», «поймаем мышку»)</vt:lpstr>
      <vt:lpstr>Правильная артикуляция звука «л»</vt:lpstr>
      <vt:lpstr>Игра «кораблик» или «самолет» Перед игрой взрослый предлагает ребенку полетать на самолете или поплыть на корабле. Для этого нужно прикусить кончик языка, и произнести  звук «ы-ы-ы-ы-ы» не отпуская языка. Получится «Л-л-л-л-л-л». Одновременно ребенок выполняет движения руками, изображая крылья самолета или складывает ладошки «лодочкой», изображая как плывет корабль. А можно просто поиграть с игрушками.</vt:lpstr>
      <vt:lpstr>Игра «здравствуй, пальчик». ребенок Большим пальцем здоровается со всеми остальными пальчиками и произносит слоги: ла-ла-ла-ла, лы-лы-лы-лы, ло-ло-ло-ло, лу-лу-лу-лу, лэ-лэ-лэ-лэ ал-ал-ал-ал, ол-ол-ол-ол, ул-ул-ул-ул, ыл-ыл-ыл-ыл, эл-эл-эл-эл ала-оло-улу-ылы-элэ</vt:lpstr>
      <vt:lpstr>Игра «солнышко». Разгибая каждый палец произносить: «лучик», «лучик», «лучик» и так на каждый палец. Вот и встало солнышко!</vt:lpstr>
      <vt:lpstr>Игра «вилка – ложка 1» попросите ребенка помочь вам на кухне разложить столовые приборы, а заодно и назвать их: «вилка, ложка, вилка, ложка…», раскладывайте их в разной последовательности: «вилка, ложка, ложка, вилка, ложка, ложка…». В дальнейшем распространяйте предложение: «я увидела (вымыла, вытерла, положила) ложку или вилку»</vt:lpstr>
      <vt:lpstr>Игра «вилка – ложка 2» предложите ребенку поиграть в пальчиковую игру. Произнося «вилка» покажите ребенку три пальца, произнеся «ложка» покажите согнутую ладонь. Вы можете показывать ребенку пальчиковые позы, а ребенок будет называть фигуры или повторять фигуры и называть вместе с вами.  </vt:lpstr>
      <vt:lpstr>Игра «локти – лоб - ладошки»</vt:lpstr>
      <vt:lpstr>Игра «сыщики» Предложите ребенку найти дома предметы в которых спрятался звук «Ш». На найденные предметы предложите ребенку приклеить стикер или пометить предмет любым другим способом. Ребенок называет найденное слово. Посчитайте кто больше нашел предметов. В дальнейшем распространяйте фразу: «я нашел(ла) лампу», «я нашел(ла) ложку» и т.д.</vt:lpstr>
      <vt:lpstr>Предложите ребенку нарисовать предметы с автоматизируемым звуком.  Ребенок рисует и называет слово.  в итоге коррегируемый звук многократно повторяется.</vt:lpstr>
      <vt:lpstr>Игра «под лупой…» предложите ребенку рассмотреть под лупой любые предметы в которых есть звук «Л» ребенок рассматривает и произносит увиденное: «под лупой лук», «под лупой лампочка» и т.д.</vt:lpstr>
      <vt:lpstr>Игра со сказочным героем. Поиграйте с любым сказочным героем, в имени которого есть звук «Л»: лунтик, кукла лол, колобок и т.д. придумайте сюжет, в котором герой куда то шел и что-нибудь нашел или увидел (любые игрушки или предметы с коррегируемым звуком). Например: лунтик шел и лыжи нашел.</vt:lpstr>
      <vt:lpstr>Выучите стихотворение или скороговорку с использованием мнемотехники.  Мнемотехника – способ запоминания и увеличения объема памяти путем образования дополнительных ассоциаций.</vt:lpstr>
      <vt:lpstr>Составьте с ребенком пиктограмму для запоминания стихотворения самостоятельно. Пусть ребенок нарисует серию рисунков и попробует рассказать  вам стихотворение.</vt:lpstr>
      <vt:lpstr>Надеюсь предложенная информация  оказалась вам полезной.  Играйте с детьми, фантазируйте и придумывайте новые сюжеты для игр, развивайтесь весело!!!  Желаю вам творческих успехов!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«нескучные» способы автоматизации звука «Ш»</dc:title>
  <dc:creator>Dementev</dc:creator>
  <cp:lastModifiedBy>Dementev</cp:lastModifiedBy>
  <cp:revision>53</cp:revision>
  <dcterms:created xsi:type="dcterms:W3CDTF">2020-04-13T07:32:33Z</dcterms:created>
  <dcterms:modified xsi:type="dcterms:W3CDTF">2020-04-16T09:54:06Z</dcterms:modified>
</cp:coreProperties>
</file>