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78" r:id="rId8"/>
    <p:sldId id="264" r:id="rId9"/>
    <p:sldId id="265" r:id="rId10"/>
    <p:sldId id="261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4" r:id="rId21"/>
    <p:sldId id="275" r:id="rId22"/>
    <p:sldId id="276" r:id="rId23"/>
    <p:sldId id="262" r:id="rId24"/>
    <p:sldId id="27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7" d="100"/>
          <a:sy n="77" d="100"/>
        </p:scale>
        <p:origin x="5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77F54-2BBA-4548-955A-F31C52BE9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64478F-F4EB-4D75-871B-CBFAA4751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11F493-4FD0-45E9-823A-D499DE946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4CE1-C659-4B5A-B3D5-7402230AAF61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A9D6D1-EFC8-4E58-AA57-B6DAEFCBF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1508B6-3A7C-4A39-B59A-6F705BE04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ECC-CD1C-4A0A-B5A5-A3CF9925D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49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EEFFB-9A84-4AF8-84AC-9C4620BC9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E2CD2F-CC14-4368-AB3B-211258CABE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66D41B-4BEF-4EE2-BD4B-E3930D591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4CE1-C659-4B5A-B3D5-7402230AAF61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467787-7BDE-4916-BD5B-CA434F122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91BBE6-65A1-4173-9341-CE7B14884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ECC-CD1C-4A0A-B5A5-A3CF9925D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91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11EFD1E-FEA1-4AE9-B3A1-0ED0639B74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0DE7D8-12EC-4181-9401-87A424662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C9CDB0-E05E-4A25-BE5D-8D3863FB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4CE1-C659-4B5A-B3D5-7402230AAF61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7961C2-95D5-4444-AEB2-201FD4E8F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337422-815D-4A71-A897-1840B42AC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ECC-CD1C-4A0A-B5A5-A3CF9925D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197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485792-43C6-41EA-B6B1-98643E7F3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2416EF-AF12-4A1D-AB18-1F3A9C0B2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31CA2C-75DB-4964-AE6E-372038191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4CE1-C659-4B5A-B3D5-7402230AAF61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4DB902-4257-4A81-B564-3BF9BCEA9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FC97DA-0002-4F09-897E-F9A6514A7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ECC-CD1C-4A0A-B5A5-A3CF9925D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292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1F4A59-3FC7-4EBA-8A82-5C1B3C125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4E550B-D18C-46B3-B418-F497609F2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83FBEF-839B-42C7-A50E-8B24AB6A2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4CE1-C659-4B5A-B3D5-7402230AAF61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C4A627-0EE1-449C-BBB5-8ED813C1B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87F127-D177-4B48-8634-909609FF6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ECC-CD1C-4A0A-B5A5-A3CF9925D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09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881566-F7B5-466E-94A1-6BCA59D2D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C36605-A28F-4BCF-A081-E0A67B370D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6FD5F7-B511-43B9-8669-3DA99F019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CB1B02-5CE2-4E39-B9A9-BB995F09D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4CE1-C659-4B5A-B3D5-7402230AAF61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7CEFD8-5F09-45A9-91BF-D4A3B8F79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9D3148-4E1D-4559-B229-0F901FA02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ECC-CD1C-4A0A-B5A5-A3CF9925D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993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A3229-3661-4A99-81DB-D0D3FE65F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B1DABE-18DE-4E8E-B8AB-AD361F43C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7FF551-04C9-4707-88F1-AB6BC8FDD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ED831B-2922-4113-9FBB-FCD810CB39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26448D4-56AA-44F9-8877-385E1EE2F6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D31082-7F7D-43FF-BF57-DFC553400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4CE1-C659-4B5A-B3D5-7402230AAF61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91C5FC-182F-4194-911E-82098B8B2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F2C316-027A-4ADF-9BE8-283F9C1E9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ECC-CD1C-4A0A-B5A5-A3CF9925D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726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A174D-2398-4C5E-8ADA-68DBB6C18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3BB7B9B-692D-4992-BE70-EEBB5A3FE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4CE1-C659-4B5A-B3D5-7402230AAF61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F4AF7F7-0F88-4725-87A4-4CC9495B7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E538D1-A544-439C-9620-BBF91129B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ECC-CD1C-4A0A-B5A5-A3CF9925D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81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7831B9A-CC7E-4325-A396-E12C2CF6A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4CE1-C659-4B5A-B3D5-7402230AAF61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D044A4-E92E-4E93-A10A-6A696F4EC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7D546F4-E0D6-49ED-9E03-EE149D430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ECC-CD1C-4A0A-B5A5-A3CF9925D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675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022F84-9E02-4D45-A223-791904ECD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E869C0-CEE7-4B8B-8B71-E76478524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47B341-AAD4-463C-848A-DC6965AB5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FD8E0E-3A2C-4A42-A1EB-3588D5321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4CE1-C659-4B5A-B3D5-7402230AAF61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57EAD8-D91E-48F0-89A3-8DBF75A6C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C120B8-9D81-4116-8E6D-40CC541CA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ECC-CD1C-4A0A-B5A5-A3CF9925D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13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B2744D-A5A5-49FC-B05A-02C21B93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15DAC06-2580-42EA-8FF5-A9DF5A67FF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07A5F6-2580-42AF-B98F-DB5F1A1260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A9B3D4-E25D-4D41-9937-C3917B944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4CE1-C659-4B5A-B3D5-7402230AAF61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75411-56D7-4680-825D-FDBFBB5DE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257378-1ECC-493F-B7A5-32EFAB0A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ECC-CD1C-4A0A-B5A5-A3CF9925D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41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4395E-B7B3-4CC2-AF56-DC625A445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24158C-CC85-4C90-BE8B-C7A00A24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615596-EBD9-45C6-8FFF-3762D19B10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34CE1-C659-4B5A-B3D5-7402230AAF61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312AA6-D83C-4449-A802-360270559B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CEFE19-DA8F-4513-8AB2-4234FC074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47ECC-CD1C-4A0A-B5A5-A3CF9925D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7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FB311E-4EFE-47C1-A0FF-8A6AE14C08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Занятие по окружающему миру на тему:</a:t>
            </a:r>
            <a:br>
              <a:rPr lang="ru-RU" dirty="0"/>
            </a:br>
            <a:r>
              <a:rPr lang="ru-RU" dirty="0"/>
              <a:t>«В гости к хозяйке луга»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B9AAC2-1484-4D64-9C22-C25749EAF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8762" y="5343156"/>
            <a:ext cx="9144000" cy="1655762"/>
          </a:xfrm>
        </p:spPr>
        <p:txBody>
          <a:bodyPr/>
          <a:lstStyle/>
          <a:p>
            <a:r>
              <a:rPr lang="ru-RU" dirty="0"/>
              <a:t>Выполнила: Воспитатель Ипатова Т В</a:t>
            </a:r>
          </a:p>
          <a:p>
            <a:r>
              <a:rPr lang="ru-RU" dirty="0"/>
              <a:t>Детский сад 148</a:t>
            </a:r>
          </a:p>
          <a:p>
            <a:r>
              <a:rPr lang="ru-RU" dirty="0"/>
              <a:t>г. Екатеринбург</a:t>
            </a:r>
          </a:p>
        </p:txBody>
      </p:sp>
    </p:spTree>
    <p:extLst>
      <p:ext uri="{BB962C8B-B14F-4D97-AF65-F5344CB8AC3E}">
        <p14:creationId xmlns:p14="http://schemas.microsoft.com/office/powerpoint/2010/main" val="1838494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2F78131-67BB-4E3A-B6C3-477D2DA46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99948"/>
            <a:ext cx="10515600" cy="4351338"/>
          </a:xfrm>
        </p:spPr>
        <p:txBody>
          <a:bodyPr/>
          <a:lstStyle/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На ромашку у ворот</a:t>
            </a:r>
          </a:p>
          <a:p>
            <a:pPr marL="0" indent="0">
              <a:buNone/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Опустился вертолет-</a:t>
            </a:r>
          </a:p>
          <a:p>
            <a:pPr marL="0" indent="0">
              <a:buNone/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золотистые глаза.</a:t>
            </a:r>
          </a:p>
          <a:p>
            <a:pPr marL="0" indent="0">
              <a:buNone/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Кто же это … </a:t>
            </a:r>
          </a:p>
          <a:p>
            <a:pPr marL="0" indent="0">
              <a:buNone/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(Стрекоза)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D5BE6E-E325-4251-A512-9E92B90E7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080" y="576947"/>
            <a:ext cx="8280920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7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A534E27-8CE1-48D0-95B6-1D289C714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8514"/>
            <a:ext cx="12192000" cy="4351338"/>
          </a:xfrm>
        </p:spPr>
        <p:txBody>
          <a:bodyPr/>
          <a:lstStyle/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У стрекозы два больших глаза. При отсутствии слуха и ограниченном обонянии, самое главное преимущество стрекозы — это ее глаза. Считается, что стрекозы имеют самое сложное строение глаз </a:t>
            </a:r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</a:rPr>
              <a:t>среди всех насекомых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, что дает им невероятное преимущество при охоте. Поедая комаров, слепней и других кровососов стрекозы приносят большую пользу.</a:t>
            </a:r>
            <a:endParaRPr lang="ru-RU" dirty="0"/>
          </a:p>
        </p:txBody>
      </p:sp>
      <p:pic>
        <p:nvPicPr>
          <p:cNvPr id="2050" name="Picture 2" descr="Стрекоза красотка-девушка. Описание и фото насекомого">
            <a:extLst>
              <a:ext uri="{FF2B5EF4-FFF2-40B4-BE49-F238E27FC236}">
                <a16:creationId xmlns:a16="http://schemas.microsoft.com/office/drawing/2014/main" id="{0FB59BA0-276C-45AD-B1BB-9A260B119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271" y="2134014"/>
            <a:ext cx="6838842" cy="472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202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546B7F4-8EB2-4024-9E25-2A50D20B1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3331"/>
            <a:ext cx="10515600" cy="4351338"/>
          </a:xfrm>
        </p:spPr>
        <p:txBody>
          <a:bodyPr/>
          <a:lstStyle/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 Побежали по дорожке</a:t>
            </a:r>
          </a:p>
          <a:p>
            <a:pPr marL="0" indent="0">
              <a:buNone/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Чьи — то маленькие ножки!</a:t>
            </a:r>
          </a:p>
          <a:p>
            <a:pPr marL="0" indent="0">
              <a:buNone/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А на ножках, посмотри,</a:t>
            </a:r>
          </a:p>
          <a:p>
            <a:pPr marL="0" indent="0">
              <a:buNone/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- Груза больше раза в три!</a:t>
            </a:r>
          </a:p>
          <a:p>
            <a:pPr marL="0" indent="0">
              <a:buNone/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И почти не вижу я</a:t>
            </a:r>
          </a:p>
          <a:p>
            <a:pPr marL="0" indent="0">
              <a:buNone/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Под поклажей… </a:t>
            </a:r>
          </a:p>
          <a:p>
            <a:pPr marL="0" indent="0">
              <a:buNone/>
            </a:pP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</a:rPr>
              <a:t>(Муравья)</a:t>
            </a:r>
            <a:endParaRPr lang="ru-RU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DEA513-286F-46A7-9E82-7F6988E006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817" y="1114815"/>
            <a:ext cx="7517183" cy="501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16CD38B-CE19-4976-A939-44830FEE0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9559"/>
            <a:ext cx="10515600" cy="4351338"/>
          </a:xfrm>
        </p:spPr>
        <p:txBody>
          <a:bodyPr/>
          <a:lstStyle/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Муравьи живут семьями в гнёздах, называемых муравейниками, которые устраивают в почве, древесине, под камнями; некоторые сооружают муравейники из мелких растительных частиц. Питаются преимущественно соком растений.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A64C43-149D-4EFF-A89B-8E5B89912D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500" y="1716066"/>
            <a:ext cx="6416971" cy="488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32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BD00883-59D9-4531-96B4-7DCF81314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156"/>
            <a:ext cx="10515600" cy="4351338"/>
          </a:xfrm>
        </p:spPr>
        <p:txBody>
          <a:bodyPr/>
          <a:lstStyle/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Он зеленый и прыгучий.</a:t>
            </a:r>
          </a:p>
          <a:p>
            <a:pPr marL="0" indent="0">
              <a:buNone/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Совершенно неколючий,</a:t>
            </a:r>
          </a:p>
          <a:p>
            <a:pPr marL="0" indent="0">
              <a:buNone/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На лугу стрекочет,</a:t>
            </a:r>
          </a:p>
          <a:p>
            <a:pPr marL="0" indent="0">
              <a:buNone/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Удивить нас хочет. </a:t>
            </a:r>
          </a:p>
          <a:p>
            <a:pPr marL="0" indent="0">
              <a:buNone/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(Кузнечик)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7954F7-9332-4A94-98A6-9E07E66B9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340" y="1152394"/>
            <a:ext cx="7811659" cy="531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5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A051F26-0F95-42AC-BDCF-E3F847771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5375297"/>
          </a:xfrm>
        </p:spPr>
        <p:txBody>
          <a:bodyPr/>
          <a:lstStyle/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Очень часто кузнечики имеют внешний вид и окраску, сходную с внешним видом и окраской листьев или других частей растений, на которых живут. Кузнечика мы узнаем по тонким ножкам и усам, по длинным и ровным крылышкам, при помощи которых они стрекочут. А ещё здорово </a:t>
            </a:r>
            <a:r>
              <a:rPr lang="ru-RU" dirty="0" err="1">
                <a:solidFill>
                  <a:srgbClr val="111111"/>
                </a:solidFill>
                <a:latin typeface="Arial" panose="020B0604020202020204" pitchFamily="34" charset="0"/>
              </a:rPr>
              <a:t>смотреть,</a:t>
            </a:r>
            <a:r>
              <a:rPr lang="ru-RU" u="sng" dirty="0" err="1">
                <a:solidFill>
                  <a:srgbClr val="111111"/>
                </a:solidFill>
                <a:latin typeface="Arial" panose="020B0604020202020204" pitchFamily="34" charset="0"/>
              </a:rPr>
              <a:t>как</a:t>
            </a:r>
            <a:r>
              <a:rPr lang="ru-RU" u="sng" dirty="0">
                <a:solidFill>
                  <a:srgbClr val="111111"/>
                </a:solidFill>
                <a:latin typeface="Arial" panose="020B0604020202020204" pitchFamily="34" charset="0"/>
              </a:rPr>
              <a:t> прыгают эти насекомые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: подпрыгивают высоко-высоко, а потом при помощи крыльев парят в воздухе как парашютисты. Стоит только найти кузнечика и немножко его спугнуть, и вы увидите, как молниеносно он умеет скакать. Их раскраска позволяет им очень быстро спрятаться. Часть видов питается только растениями.</a:t>
            </a:r>
            <a:endParaRPr lang="ru-RU" dirty="0"/>
          </a:p>
        </p:txBody>
      </p:sp>
      <p:pic>
        <p:nvPicPr>
          <p:cNvPr id="3074" name="Picture 2" descr="Кузнечик - насекомое населяющее пять континентов (80 фото)">
            <a:extLst>
              <a:ext uri="{FF2B5EF4-FFF2-40B4-BE49-F238E27FC236}">
                <a16:creationId xmlns:a16="http://schemas.microsoft.com/office/drawing/2014/main" id="{F23F4C38-B61E-4699-A909-26D686582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459" y="3528052"/>
            <a:ext cx="5010412" cy="333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715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2DEA52C-98CD-46D0-959D-D0515F1BE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446" y="413359"/>
            <a:ext cx="10176353" cy="57636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 А давайте немного отдохнем и тоже попрыгаем как кузнечики.</a:t>
            </a:r>
          </a:p>
          <a:p>
            <a:pPr marL="0" indent="0">
              <a:buNone/>
            </a:pPr>
            <a:r>
              <a:rPr lang="ru-RU" dirty="0" err="1">
                <a:solidFill>
                  <a:srgbClr val="111111"/>
                </a:solidFill>
                <a:latin typeface="Arial" panose="020B0604020202020204" pitchFamily="34" charset="0"/>
              </a:rPr>
              <a:t>Физминутка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Поднимайте плечики</a:t>
            </a:r>
          </a:p>
          <a:p>
            <a:pPr marL="0" indent="0">
              <a:buNone/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прыгайте кузнечики</a:t>
            </a:r>
          </a:p>
          <a:p>
            <a:pPr marL="0" indent="0">
              <a:buNone/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Прыг – скок, прыг – скок,</a:t>
            </a:r>
          </a:p>
          <a:p>
            <a:pPr marL="0" indent="0">
              <a:buNone/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Сели – травушку покушали,</a:t>
            </a:r>
          </a:p>
          <a:p>
            <a:pPr marL="0" indent="0">
              <a:buNone/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тишину послушали.</a:t>
            </a:r>
          </a:p>
          <a:p>
            <a:pPr marL="0" indent="0">
              <a:buNone/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Выше, выше, высоко – прыгайте на носках легко. 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</a:rPr>
              <a:t>(Действия выполняются за словами)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4098" name="Picture 2" descr="ᐈ Зеленый кузнечик рисунок вектор, векторные картинки кузнечик ...">
            <a:extLst>
              <a:ext uri="{FF2B5EF4-FFF2-40B4-BE49-F238E27FC236}">
                <a16:creationId xmlns:a16="http://schemas.microsoft.com/office/drawing/2014/main" id="{6A537E7C-D79E-446B-B9A7-E9A327A2B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657" y="869645"/>
            <a:ext cx="3704703" cy="3276604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837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6FB6347-5E1A-4448-91E1-362B68151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69" y="143731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Над цветочками порхает,</a:t>
            </a:r>
          </a:p>
          <a:p>
            <a:pPr marL="0" indent="0">
              <a:buNone/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Кто красавицу не знает?</a:t>
            </a:r>
          </a:p>
          <a:p>
            <a:pPr marL="0" indent="0">
              <a:buNone/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Ее крылья расписные,</a:t>
            </a:r>
          </a:p>
          <a:p>
            <a:pPr marL="0" indent="0">
              <a:buNone/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Ее танцы заводные.</a:t>
            </a:r>
          </a:p>
          <a:p>
            <a:pPr marL="0" indent="0">
              <a:buNone/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Только очень беззащитна,</a:t>
            </a:r>
          </a:p>
          <a:p>
            <a:pPr marL="0" indent="0">
              <a:buNone/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Совершенно безобидна.</a:t>
            </a:r>
          </a:p>
          <a:p>
            <a:pPr marL="0" indent="0">
              <a:buNone/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Не спеши ее пугать,</a:t>
            </a:r>
          </a:p>
          <a:p>
            <a:pPr marL="0" indent="0">
              <a:buNone/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Слабых надо защищать.</a:t>
            </a:r>
          </a:p>
          <a:p>
            <a:pPr marL="0" indent="0">
              <a:buNone/>
            </a:pP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</a:rPr>
              <a:t>(Бабочка)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BD7309-866D-4CEB-B429-983520F72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584" y="1437318"/>
            <a:ext cx="724741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0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1C2B774-A7C1-4515-96D2-6BEF4CBDC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677" y="538619"/>
            <a:ext cx="11028123" cy="5638344"/>
          </a:xfrm>
        </p:spPr>
        <p:txBody>
          <a:bodyPr>
            <a:normAutofit/>
          </a:bodyPr>
          <a:lstStyle/>
          <a:p>
            <a:r>
              <a:rPr lang="ru-RU" u="sng" dirty="0">
                <a:solidFill>
                  <a:srgbClr val="111111"/>
                </a:solidFill>
                <a:latin typeface="Arial" panose="020B0604020202020204" pitchFamily="34" charset="0"/>
              </a:rPr>
              <a:t>Тело бабочек состоит из трех отделов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: головы, груди и брюшка. Как только наступает лето, невысоко над землей начинают кружиться разноцветные бабочки, одна краше другой. Когда бабочка садится на цветок, то трудно отличить ее крылья от его </a:t>
            </a:r>
            <a:r>
              <a:rPr lang="ru-RU" dirty="0" err="1">
                <a:solidFill>
                  <a:srgbClr val="111111"/>
                </a:solidFill>
                <a:latin typeface="Arial" panose="020B0604020202020204" pitchFamily="34" charset="0"/>
              </a:rPr>
              <a:t>лепестков.</a:t>
            </a:r>
            <a:r>
              <a:rPr lang="ru-RU" u="sng" dirty="0" err="1">
                <a:solidFill>
                  <a:srgbClr val="111111"/>
                </a:solidFill>
                <a:latin typeface="Arial" panose="020B0604020202020204" pitchFamily="34" charset="0"/>
              </a:rPr>
              <a:t>И</a:t>
            </a:r>
            <a:r>
              <a:rPr lang="ru-RU" u="sng" dirty="0">
                <a:solidFill>
                  <a:srgbClr val="111111"/>
                </a:solidFill>
                <a:latin typeface="Arial" panose="020B0604020202020204" pitchFamily="34" charset="0"/>
              </a:rPr>
              <a:t> те и другие под стать друг другу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: голубые, оранжевые, розовые — очень яркие и красивые.</a:t>
            </a:r>
          </a:p>
          <a:p>
            <a:pPr marL="0" indent="0">
              <a:buNone/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  Бабочек не стоит ловить и уж тем более трогать их за крылышки. Вы не только повредите их, но и сотрете краску. Сделать это очень легко. Очень часто можно увидеть, как бабочки садятся на цветок и опускают в его чашечку тонкие хоботки. Кушают бабочки цветочный нектар, но некоторые виды могут питаться фруктами и мёдом. В общем, бабочки – сладкоежки.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5012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CD2B7A-C10A-4F92-B265-2E760F6A4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3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42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2666DA-FDBB-4372-8A68-D388B1EB6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1C2068-284B-4583-930E-041C30066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 Расширять представления детей о разнообразии насекомых;</a:t>
            </a: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Закреплять знания о строении насекомых; </a:t>
            </a: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Формировать бережное отношение к </a:t>
            </a:r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</a:rPr>
              <a:t>окружающей природе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. Учить отгадывать загадки о насекомых.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1639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F81EA32-C48E-4AFA-AA9F-F25374DBA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0515600" cy="4351338"/>
          </a:xfrm>
        </p:spPr>
        <p:txBody>
          <a:bodyPr/>
          <a:lstStyle/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Красненькие крылышки, черные горошки.</a:t>
            </a:r>
          </a:p>
          <a:p>
            <a:pPr marL="0" indent="0">
              <a:buNone/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Кто гуляет по моей ладошке?</a:t>
            </a:r>
          </a:p>
          <a:p>
            <a:pPr marL="0" indent="0">
              <a:buNone/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С листьев тлю она съедает,</a:t>
            </a:r>
          </a:p>
          <a:p>
            <a:pPr marL="0" indent="0">
              <a:buNone/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Следить за садом помогает.</a:t>
            </a:r>
          </a:p>
          <a:p>
            <a:pPr marL="0" indent="0">
              <a:buNone/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Вот она взлетает ловко. Это …. </a:t>
            </a:r>
          </a:p>
          <a:p>
            <a:pPr marL="0" indent="0">
              <a:buNone/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(Божья коровка)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F62710-1547-4A11-BC63-952A1413A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12" y="2506662"/>
            <a:ext cx="688028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4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AA75367-C7D2-449E-9149-54252E1D5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0312"/>
            <a:ext cx="12413293" cy="5826234"/>
          </a:xfrm>
        </p:spPr>
        <p:txBody>
          <a:bodyPr/>
          <a:lstStyle/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Жуки Божьи коровки питаются тлями, а некоторые из видов – растениями. Осенью коровки перелетают с полей и лугов на опушку леса, к заросшим травой берегам рек и оврагам. Здесь в укромных местах, под корой, во мху, под опавшими листьями они проведут зиму, чтобы весной 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</a:rPr>
              <a:t>«солнышками»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 появиться </a:t>
            </a:r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</a:rPr>
              <a:t>среди цветущих растений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5122" name="Picture 2" descr="Сказка &quot;Путешествие Божьей коровки&quot; | Детский психолог">
            <a:extLst>
              <a:ext uri="{FF2B5EF4-FFF2-40B4-BE49-F238E27FC236}">
                <a16:creationId xmlns:a16="http://schemas.microsoft.com/office/drawing/2014/main" id="{D2C73CA4-B815-4CD9-8BDB-1834FD9CA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113" y="2135688"/>
            <a:ext cx="6296415" cy="472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518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53B0115-B219-4213-844D-BDE2BB217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25" y="297450"/>
            <a:ext cx="10515600" cy="4351338"/>
          </a:xfrm>
        </p:spPr>
        <p:txBody>
          <a:bodyPr/>
          <a:lstStyle/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Ребята скажите как называются 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</a:rPr>
              <a:t>(одним словом)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 изображения на картинках. </a:t>
            </a: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 Назовите у кого из насекомых есть крылья. ?</a:t>
            </a: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А для чего насекомым крылья?</a:t>
            </a:r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D8B43F37-EC4E-4354-B890-19AC3D73C77C}"/>
              </a:ext>
            </a:extLst>
          </p:cNvPr>
          <p:cNvSpPr/>
          <p:nvPr/>
        </p:nvSpPr>
        <p:spPr>
          <a:xfrm>
            <a:off x="3540208" y="2473119"/>
            <a:ext cx="2016224" cy="1728192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E0EE9906-4B37-4EF8-8663-DF178D7F2C42}"/>
              </a:ext>
            </a:extLst>
          </p:cNvPr>
          <p:cNvSpPr/>
          <p:nvPr/>
        </p:nvSpPr>
        <p:spPr>
          <a:xfrm>
            <a:off x="6635569" y="2351054"/>
            <a:ext cx="2088232" cy="1728192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6D79D2BF-6953-4C2A-A8E5-DF870645F2F5}"/>
              </a:ext>
            </a:extLst>
          </p:cNvPr>
          <p:cNvSpPr/>
          <p:nvPr/>
        </p:nvSpPr>
        <p:spPr>
          <a:xfrm>
            <a:off x="9592705" y="2272524"/>
            <a:ext cx="2088232" cy="1512168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F00F3AB9-F463-4B3B-B425-EB415AAA748C}"/>
              </a:ext>
            </a:extLst>
          </p:cNvPr>
          <p:cNvSpPr/>
          <p:nvPr/>
        </p:nvSpPr>
        <p:spPr>
          <a:xfrm>
            <a:off x="3655318" y="4683474"/>
            <a:ext cx="2232248" cy="180020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0876D0AC-5710-48CF-89C8-5ED778B1CC4A}"/>
              </a:ext>
            </a:extLst>
          </p:cNvPr>
          <p:cNvSpPr/>
          <p:nvPr/>
        </p:nvSpPr>
        <p:spPr>
          <a:xfrm>
            <a:off x="6967819" y="4671678"/>
            <a:ext cx="1944216" cy="1800200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CC48F655-791C-414D-82A7-627C170621CC}"/>
              </a:ext>
            </a:extLst>
          </p:cNvPr>
          <p:cNvSpPr/>
          <p:nvPr/>
        </p:nvSpPr>
        <p:spPr>
          <a:xfrm>
            <a:off x="9695909" y="4671678"/>
            <a:ext cx="2088232" cy="1728192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873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2D44666-CEF2-4BF8-BC50-C9CC6BC26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0"/>
            <a:ext cx="12338137" cy="6176963"/>
          </a:xfrm>
        </p:spPr>
        <p:txBody>
          <a:bodyPr/>
          <a:lstStyle/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Сейчас весна, с каждым днем становится все теплее. Пусть насекомые летают, ползают собирают нектар. Встретив в природе насекомых, берегите их не мешайте им делать важные дела. Ведь каждое насекомое для чего то необходимо нашей Природе.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La Vita nel prato">
            <a:extLst>
              <a:ext uri="{FF2B5EF4-FFF2-40B4-BE49-F238E27FC236}">
                <a16:creationId xmlns:a16="http://schemas.microsoft.com/office/drawing/2014/main" id="{C4DD7539-DA6D-4306-8963-037D29A2A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285" y="1571830"/>
            <a:ext cx="9494729" cy="529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748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Обои трава, солнце, цветы, весна, тюльпаны картинки на рабочий ...">
            <a:extLst>
              <a:ext uri="{FF2B5EF4-FFF2-40B4-BE49-F238E27FC236}">
                <a16:creationId xmlns:a16="http://schemas.microsoft.com/office/drawing/2014/main" id="{ACB45DAB-678F-4D4B-8F2A-57D64AE12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75" y="0"/>
            <a:ext cx="11198269" cy="689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10447-12D7-4E8B-8068-8AAF20806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6320" y="1766170"/>
            <a:ext cx="10515600" cy="1325563"/>
          </a:xfrm>
        </p:spPr>
        <p:txBody>
          <a:bodyPr/>
          <a:lstStyle/>
          <a:p>
            <a:r>
              <a:rPr lang="ru-RU" i="1" dirty="0">
                <a:solidFill>
                  <a:srgbClr val="FF00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47889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75328CE-E4A2-41C6-BBD8-551AA427B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205" y="206146"/>
            <a:ext cx="10515600" cy="4351338"/>
          </a:xfrm>
        </p:spPr>
        <p:txBody>
          <a:bodyPr/>
          <a:lstStyle/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Ребята давайте вспомним какое сейчас время года?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CD2143-4126-4D9D-B628-66220E5DD9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195" y="680958"/>
            <a:ext cx="8684951" cy="609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4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6C8CDCC-98BE-4120-A6B5-E87CA40BB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424" y="250213"/>
            <a:ext cx="10145617" cy="928592"/>
          </a:xfrm>
        </p:spPr>
        <p:txBody>
          <a:bodyPr/>
          <a:lstStyle/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 А какая погода сегодня? Солнечно или идет дождик?</a:t>
            </a:r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2040B096-4EE3-4B68-A34B-F19B93C784BD}"/>
              </a:ext>
            </a:extLst>
          </p:cNvPr>
          <p:cNvSpPr/>
          <p:nvPr/>
        </p:nvSpPr>
        <p:spPr>
          <a:xfrm>
            <a:off x="993571" y="1414489"/>
            <a:ext cx="3302856" cy="264394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8DE73116-322F-49DF-AB57-FD95536A8136}"/>
              </a:ext>
            </a:extLst>
          </p:cNvPr>
          <p:cNvSpPr/>
          <p:nvPr/>
        </p:nvSpPr>
        <p:spPr>
          <a:xfrm>
            <a:off x="6867210" y="2104755"/>
            <a:ext cx="5112953" cy="3559957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26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2D15175-AE33-4C22-BEA3-866DEB21C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821066"/>
            <a:ext cx="8911728" cy="1027744"/>
          </a:xfrm>
        </p:spPr>
        <p:txBody>
          <a:bodyPr/>
          <a:lstStyle/>
          <a:p>
            <a:r>
              <a:rPr lang="ru-RU" dirty="0"/>
              <a:t>А какой месяц сейчас?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A23B48-BC5F-4DBE-9885-EC565F1809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064" y="296652"/>
            <a:ext cx="8424936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79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6DDDB86-7B1D-4AD6-856D-476BEB2C9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26" y="129027"/>
            <a:ext cx="10850696" cy="1754857"/>
          </a:xfrm>
        </p:spPr>
        <p:txBody>
          <a:bodyPr/>
          <a:lstStyle/>
          <a:p>
            <a:r>
              <a:rPr lang="ru-RU" sz="2000" dirty="0">
                <a:solidFill>
                  <a:srgbClr val="111111"/>
                </a:solidFill>
                <a:latin typeface="Arial" panose="020B0604020202020204" pitchFamily="34" charset="0"/>
              </a:rPr>
              <a:t>С приходом весны проснулась от зимнего сна Природа и с ней все живое.</a:t>
            </a:r>
          </a:p>
          <a:p>
            <a:r>
              <a:rPr lang="ru-RU" sz="2000" dirty="0">
                <a:solidFill>
                  <a:srgbClr val="111111"/>
                </a:solidFill>
                <a:latin typeface="Arial" panose="020B0604020202020204" pitchFamily="34" charset="0"/>
              </a:rPr>
              <a:t>Посмотрите появилась маленькая лужайка. Какая она красивая вся покрыта цветами.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5FB3CF-F9CF-44DF-9202-4C26C9384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633" y="1006455"/>
            <a:ext cx="9023970" cy="587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41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58E791F-4722-4CAE-A04D-293B03366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986" y="184715"/>
            <a:ext cx="10515600" cy="4351338"/>
          </a:xfrm>
        </p:spPr>
        <p:txBody>
          <a:bodyPr/>
          <a:lstStyle/>
          <a:p>
            <a:r>
              <a:rPr lang="ru-RU" dirty="0"/>
              <a:t>А сейчас отгадайте загадки и узнаете кто живет на лужайке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1A2670-0DBA-4CF1-AEFD-4A2093FA3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679" y="830811"/>
            <a:ext cx="9262970" cy="602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00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A5E4848-3E2D-4D9A-A48D-A84D46587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529" y="272398"/>
            <a:ext cx="10515600" cy="4351338"/>
          </a:xfrm>
        </p:spPr>
        <p:txBody>
          <a:bodyPr/>
          <a:lstStyle/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Кто на пасеке живёт,</a:t>
            </a:r>
          </a:p>
          <a:p>
            <a:pPr marL="0" indent="0">
              <a:buNone/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запасает летом мёд?</a:t>
            </a:r>
          </a:p>
          <a:p>
            <a:pPr marL="0" indent="0">
              <a:buNone/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Работяга так мала!</a:t>
            </a:r>
          </a:p>
          <a:p>
            <a:pPr marL="0" indent="0">
              <a:buNone/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Целый день в трудах….</a:t>
            </a:r>
          </a:p>
          <a:p>
            <a:pPr marL="0" indent="0">
              <a:buNone/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(Пчела)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17F17E-E6A4-4E0B-808E-144407B8A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992" y="417270"/>
            <a:ext cx="7798008" cy="602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676DE38-7C6F-4761-9E6C-B544B92AC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475" y="112734"/>
            <a:ext cx="10978019" cy="494941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Пчёлы – наши лучшие друзья. Они помогают избавиться от болезней, получить ни с чем несравнимое удовольствие, счастье быть здоровым.</a:t>
            </a:r>
          </a:p>
          <a:p>
            <a:pPr marL="0" indent="0">
              <a:buNone/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Они наверняка самые известные и самые уважаемые насекомые. Причин, пожалуй, две. Во-первых, пчелы – единственные насекомые, дающие человеку питательную и вкусную пищу, и потому, безусловно, полезные. Во-вторых, с давних пор пчела служит символом трудолюбия.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Ученые объяснили, почему пчелы могут считать объекты - новости ...">
            <a:extLst>
              <a:ext uri="{FF2B5EF4-FFF2-40B4-BE49-F238E27FC236}">
                <a16:creationId xmlns:a16="http://schemas.microsoft.com/office/drawing/2014/main" id="{7DF9E721-2BF8-4DE7-A7A8-2AC8F33EC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842" y="3590604"/>
            <a:ext cx="6739003" cy="326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4072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853</Words>
  <Application>Microsoft Office PowerPoint</Application>
  <PresentationFormat>Широкоэкранный</PresentationFormat>
  <Paragraphs>72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Тема Office</vt:lpstr>
      <vt:lpstr>Занятие по окружающему миру на тему: «В гости к хозяйке луга»</vt:lpstr>
      <vt:lpstr>Цель: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9</cp:revision>
  <dcterms:created xsi:type="dcterms:W3CDTF">2020-04-14T11:28:47Z</dcterms:created>
  <dcterms:modified xsi:type="dcterms:W3CDTF">2020-04-14T13:03:16Z</dcterms:modified>
</cp:coreProperties>
</file>