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0" r:id="rId5"/>
    <p:sldId id="262" r:id="rId6"/>
    <p:sldId id="259" r:id="rId7"/>
    <p:sldId id="263" r:id="rId8"/>
    <p:sldId id="264" r:id="rId9"/>
    <p:sldId id="266" r:id="rId10"/>
    <p:sldId id="265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70" d="100"/>
          <a:sy n="70" d="100"/>
        </p:scale>
        <p:origin x="-5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106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65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83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188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0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16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19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52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387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676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766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09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708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59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32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09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3277E-E51E-4B3E-AFF5-D86C32C135D7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B21A9-ADFF-4F31-B3DB-D735D124B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598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4821" y="1260388"/>
            <a:ext cx="9144000" cy="3001471"/>
          </a:xfrm>
        </p:spPr>
        <p:txBody>
          <a:bodyPr>
            <a:normAutofit/>
          </a:bodyPr>
          <a:lstStyle/>
          <a:p>
            <a:pPr algn="l"/>
            <a:r>
              <a:rPr lang="ru-RU" sz="6000" b="1" i="1" dirty="0" smtClean="0">
                <a:solidFill>
                  <a:srgbClr val="FFFF00"/>
                </a:solidFill>
              </a:rPr>
              <a:t>Ознакомление детей с правилами дорожного движения</a:t>
            </a:r>
            <a:endParaRPr lang="ru-RU" sz="60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00B050"/>
                </a:solidFill>
              </a:rPr>
              <a:t>На прощание!</a:t>
            </a:r>
            <a:endParaRPr lang="ru-RU" sz="6000" b="1" i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7387" y="3258684"/>
            <a:ext cx="9613861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i="1" dirty="0">
                <a:solidFill>
                  <a:srgbClr val="FFFF00"/>
                </a:solidFill>
              </a:rPr>
              <a:t>Соблюдайте дети все </a:t>
            </a:r>
            <a:br>
              <a:rPr lang="ru-RU" sz="2800" i="1" dirty="0">
                <a:solidFill>
                  <a:srgbClr val="FFFF00"/>
                </a:solidFill>
              </a:rPr>
            </a:br>
            <a:r>
              <a:rPr lang="ru-RU" sz="2800" i="1" dirty="0">
                <a:solidFill>
                  <a:srgbClr val="FFFF00"/>
                </a:solidFill>
              </a:rPr>
              <a:t>Правила движения </a:t>
            </a:r>
            <a:br>
              <a:rPr lang="ru-RU" sz="2800" i="1" dirty="0">
                <a:solidFill>
                  <a:srgbClr val="FFFF00"/>
                </a:solidFill>
              </a:rPr>
            </a:br>
            <a:r>
              <a:rPr lang="ru-RU" sz="2800" i="1" dirty="0">
                <a:solidFill>
                  <a:srgbClr val="FFFF00"/>
                </a:solidFill>
              </a:rPr>
              <a:t>И тогда у вас не будет </a:t>
            </a:r>
            <a:br>
              <a:rPr lang="ru-RU" sz="2800" i="1" dirty="0">
                <a:solidFill>
                  <a:srgbClr val="FFFF00"/>
                </a:solidFill>
              </a:rPr>
            </a:br>
            <a:r>
              <a:rPr lang="ru-RU" sz="2800" i="1" dirty="0">
                <a:solidFill>
                  <a:srgbClr val="FFFF00"/>
                </a:solidFill>
              </a:rPr>
              <a:t>В жизни огорчения</a:t>
            </a:r>
          </a:p>
        </p:txBody>
      </p:sp>
      <p:pic>
        <p:nvPicPr>
          <p:cNvPr id="8198" name="Picture 6" descr="http://www.grif.kiev.ua/files/images/04_2013/13657883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533" y="2336872"/>
            <a:ext cx="6073422" cy="4312283"/>
          </a:xfrm>
          <a:prstGeom prst="rect">
            <a:avLst/>
          </a:prstGeom>
          <a:noFill/>
          <a:ln w="7620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22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rgbClr val="00B0F0"/>
                </a:solidFill>
              </a:rPr>
              <a:t>Спасибо за внимание!</a:t>
            </a:r>
            <a:endParaRPr lang="ru-RU" sz="4400" b="1" i="1" dirty="0">
              <a:solidFill>
                <a:srgbClr val="00B0F0"/>
              </a:solidFill>
            </a:endParaRPr>
          </a:p>
        </p:txBody>
      </p:sp>
      <p:pic>
        <p:nvPicPr>
          <p:cNvPr id="12290" name="Picture 2" descr="http://womantalks.ru/uploads/post-16389-1187075088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167468"/>
            <a:ext cx="6344355" cy="436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72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</a:rPr>
              <a:t>Пешеходный переход.</a:t>
            </a:r>
            <a:endParaRPr lang="ru-RU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http://detsad-kitty.ru/uploads/posts/2009-05/1243666125_peshexod-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90" y="2551289"/>
            <a:ext cx="3172177" cy="3384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602132" y="2274838"/>
            <a:ext cx="31383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00B0F0"/>
                </a:solidFill>
              </a:rPr>
              <a:t>Это всем должно быть ясно! </a:t>
            </a:r>
          </a:p>
          <a:p>
            <a:r>
              <a:rPr lang="ru-RU" sz="2000" b="1" i="1" dirty="0" smtClean="0">
                <a:solidFill>
                  <a:srgbClr val="00B0F0"/>
                </a:solidFill>
              </a:rPr>
              <a:t>Даже тем, кто ходит в ясли </a:t>
            </a:r>
          </a:p>
          <a:p>
            <a:r>
              <a:rPr lang="ru-RU" sz="2000" b="1" i="1" dirty="0" smtClean="0">
                <a:solidFill>
                  <a:srgbClr val="00B0F0"/>
                </a:solidFill>
              </a:rPr>
              <a:t>Всем, кто в городе живет: </a:t>
            </a:r>
          </a:p>
          <a:p>
            <a:r>
              <a:rPr lang="ru-RU" sz="2000" b="1" i="1" dirty="0" smtClean="0">
                <a:solidFill>
                  <a:srgbClr val="00B0F0"/>
                </a:solidFill>
              </a:rPr>
              <a:t>Переходы не рискованны </a:t>
            </a:r>
          </a:p>
          <a:p>
            <a:r>
              <a:rPr lang="ru-RU" sz="2000" b="1" i="1" dirty="0" smtClean="0">
                <a:solidFill>
                  <a:srgbClr val="00B0F0"/>
                </a:solidFill>
              </a:rPr>
              <a:t>Только там, где нарисованы </a:t>
            </a:r>
          </a:p>
          <a:p>
            <a:r>
              <a:rPr lang="ru-RU" sz="2000" b="1" i="1" dirty="0" smtClean="0">
                <a:solidFill>
                  <a:srgbClr val="00B0F0"/>
                </a:solidFill>
              </a:rPr>
              <a:t>Шашек белые квадраты </a:t>
            </a:r>
          </a:p>
          <a:p>
            <a:r>
              <a:rPr lang="ru-RU" sz="2000" b="1" i="1" dirty="0" smtClean="0">
                <a:solidFill>
                  <a:srgbClr val="00B0F0"/>
                </a:solidFill>
              </a:rPr>
              <a:t>И на стрелке "Переход</a:t>
            </a:r>
            <a:r>
              <a:rPr lang="ru-RU" dirty="0" smtClean="0"/>
              <a:t>". </a:t>
            </a:r>
            <a:endParaRPr lang="ru-RU" dirty="0"/>
          </a:p>
        </p:txBody>
      </p:sp>
      <p:pic>
        <p:nvPicPr>
          <p:cNvPr id="2054" name="Picture 6" descr="http://detsad-kitty.ru/uploads/posts/2011-06/1307198404_z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599" y="2274838"/>
            <a:ext cx="4388909" cy="4216273"/>
          </a:xfrm>
          <a:prstGeom prst="rect">
            <a:avLst/>
          </a:prstGeom>
          <a:noFill/>
          <a:ln w="762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24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solidFill>
                  <a:srgbClr val="FFFF00"/>
                </a:solidFill>
              </a:rPr>
              <a:t>Дорожные знаки.</a:t>
            </a:r>
            <a:endParaRPr lang="ru-RU" sz="4000" b="1" i="1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9206" y="2567773"/>
            <a:ext cx="269804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FFFF00"/>
                </a:solidFill>
              </a:rPr>
              <a:t>Знак «Пешеходный переход»</a:t>
            </a:r>
          </a:p>
          <a:p>
            <a:endParaRPr lang="ru-RU" sz="2000" b="1" i="1" dirty="0" smtClean="0">
              <a:solidFill>
                <a:srgbClr val="002060"/>
              </a:solidFill>
            </a:endParaRPr>
          </a:p>
          <a:p>
            <a:r>
              <a:rPr lang="ru-RU" sz="2000" b="1" i="1" dirty="0" smtClean="0"/>
              <a:t>Здесь наземный переход,</a:t>
            </a:r>
          </a:p>
          <a:p>
            <a:r>
              <a:rPr lang="ru-RU" sz="2000" b="1" i="1" dirty="0" smtClean="0"/>
              <a:t>Ходит целый день народ.</a:t>
            </a:r>
          </a:p>
          <a:p>
            <a:r>
              <a:rPr lang="ru-RU" sz="2000" b="1" i="1" dirty="0" smtClean="0"/>
              <a:t>Ты, водитель, не грусти,</a:t>
            </a:r>
          </a:p>
          <a:p>
            <a:r>
              <a:rPr lang="ru-RU" sz="2000" b="1" i="1" dirty="0" smtClean="0"/>
              <a:t>Пешехода пропусти!</a:t>
            </a:r>
            <a:endParaRPr lang="ru-RU" sz="20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75022" y="2800741"/>
            <a:ext cx="29802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FFFF00"/>
                </a:solidFill>
              </a:rPr>
              <a:t>Знак «Движение пешеходов запрещено»</a:t>
            </a:r>
          </a:p>
          <a:p>
            <a:endParaRPr lang="ru-RU" sz="2000" b="1" i="1" dirty="0" smtClean="0">
              <a:solidFill>
                <a:srgbClr val="002060"/>
              </a:solidFill>
            </a:endParaRPr>
          </a:p>
          <a:p>
            <a:r>
              <a:rPr lang="ru-RU" sz="2000" b="1" i="1" dirty="0" smtClean="0"/>
              <a:t>В дождь и в ясную погоду</a:t>
            </a:r>
          </a:p>
          <a:p>
            <a:r>
              <a:rPr lang="ru-RU" sz="2000" b="1" i="1" dirty="0" smtClean="0"/>
              <a:t>Здесь не ходят пешеходы.</a:t>
            </a:r>
          </a:p>
          <a:p>
            <a:r>
              <a:rPr lang="ru-RU" sz="2000" b="1" i="1" dirty="0" smtClean="0"/>
              <a:t>Говорит им знак одно:</a:t>
            </a:r>
          </a:p>
          <a:p>
            <a:r>
              <a:rPr lang="ru-RU" sz="2000" b="1" i="1" dirty="0" smtClean="0"/>
              <a:t>«Вам ходить запрещено!»</a:t>
            </a:r>
            <a:endParaRPr lang="ru-RU" sz="2000" b="1" i="1" dirty="0"/>
          </a:p>
        </p:txBody>
      </p:sp>
      <p:pic>
        <p:nvPicPr>
          <p:cNvPr id="8" name="Picture 2" descr="http://detsad-kitty.ru/uploads/posts/2009-05/1243666125_peshexod-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91" y="3014133"/>
            <a:ext cx="2404532" cy="2585156"/>
          </a:xfrm>
          <a:prstGeom prst="rect">
            <a:avLst/>
          </a:prstGeom>
          <a:noFill/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prodetsad.spb.ru/fotki/2012-12-19/dvij_pesh_zapres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3688" y="3307644"/>
            <a:ext cx="2844801" cy="2675467"/>
          </a:xfrm>
          <a:prstGeom prst="rect">
            <a:avLst/>
          </a:prstGeom>
          <a:noFill/>
          <a:ln w="76200"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FF00"/>
                </a:solidFill>
              </a:rPr>
              <a:t>Дорожные знаки</a:t>
            </a:r>
            <a:r>
              <a:rPr lang="ru-RU" b="1" i="1" dirty="0" smtClean="0"/>
              <a:t>.</a:t>
            </a:r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03733" y="2626098"/>
            <a:ext cx="303671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B0F0"/>
                </a:solidFill>
              </a:rPr>
              <a:t>Знак «Движение запрещено»</a:t>
            </a:r>
          </a:p>
          <a:p>
            <a:endParaRPr lang="ru-RU" sz="2400" b="1" i="1" dirty="0" smtClean="0"/>
          </a:p>
          <a:p>
            <a:r>
              <a:rPr lang="ru-RU" sz="2400" b="1" i="1" dirty="0" smtClean="0"/>
              <a:t>Этот знак ну очень строгий,</a:t>
            </a:r>
          </a:p>
          <a:p>
            <a:r>
              <a:rPr lang="ru-RU" sz="2400" b="1" i="1" dirty="0" smtClean="0"/>
              <a:t>Коль стоит он на дороге.</a:t>
            </a:r>
          </a:p>
          <a:p>
            <a:r>
              <a:rPr lang="ru-RU" sz="2400" b="1" i="1" dirty="0" smtClean="0"/>
              <a:t>Говорит он нам: «Друзья,</a:t>
            </a:r>
          </a:p>
          <a:p>
            <a:r>
              <a:rPr lang="ru-RU" sz="2400" b="1" i="1" dirty="0" smtClean="0"/>
              <a:t>Ездить здесь совсем нельзя!»</a:t>
            </a:r>
            <a:endParaRPr lang="ru-RU" sz="2400" b="1" i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8755" y="2822222"/>
            <a:ext cx="2438577" cy="2641600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  <p:pic>
        <p:nvPicPr>
          <p:cNvPr id="4102" name="Picture 6" descr="http://i.bambiniya.ru/pics/product/500/153230_8082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626098"/>
            <a:ext cx="3671358" cy="3616658"/>
          </a:xfrm>
          <a:prstGeom prst="rect">
            <a:avLst/>
          </a:prstGeom>
          <a:noFill/>
          <a:ln w="7620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68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336" y="612670"/>
            <a:ext cx="9613861" cy="1080938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FFFF00"/>
                </a:solidFill>
              </a:rPr>
              <a:t>Дорожные знаки.</a:t>
            </a:r>
            <a:endParaRPr lang="ru-RU" b="1" i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60888" y="2336872"/>
            <a:ext cx="2619023" cy="40865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FFFF00"/>
                </a:solidFill>
              </a:rPr>
              <a:t>Знак «Подземный пешеходный переход»</a:t>
            </a:r>
          </a:p>
          <a:p>
            <a:endParaRPr lang="ru-RU" b="1" i="1" dirty="0"/>
          </a:p>
          <a:p>
            <a:pPr marL="0" indent="0">
              <a:buNone/>
            </a:pPr>
            <a:r>
              <a:rPr lang="ru-RU" b="1" i="1" dirty="0"/>
              <a:t>Знает каждый пешеход</a:t>
            </a:r>
          </a:p>
          <a:p>
            <a:pPr marL="0" indent="0">
              <a:buNone/>
            </a:pPr>
            <a:r>
              <a:rPr lang="ru-RU" b="1" i="1" dirty="0"/>
              <a:t>Про подземный этот ход.</a:t>
            </a:r>
          </a:p>
          <a:p>
            <a:pPr marL="0" indent="0">
              <a:buNone/>
            </a:pPr>
            <a:r>
              <a:rPr lang="ru-RU" b="1" i="1" dirty="0"/>
              <a:t>Город он не украшает,</a:t>
            </a:r>
          </a:p>
          <a:p>
            <a:pPr marL="0" indent="0">
              <a:buNone/>
            </a:pPr>
            <a:r>
              <a:rPr lang="ru-RU" b="1" i="1" dirty="0"/>
              <a:t>Но машинам не мешает!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8578" y="2495393"/>
            <a:ext cx="293511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FF00"/>
                </a:solidFill>
              </a:rPr>
              <a:t>Знак «Дети»</a:t>
            </a:r>
          </a:p>
          <a:p>
            <a:endParaRPr lang="ru-RU" sz="2400" b="1" i="1" dirty="0" smtClean="0"/>
          </a:p>
          <a:p>
            <a:r>
              <a:rPr lang="ru-RU" sz="2400" b="1" i="1" dirty="0" smtClean="0"/>
              <a:t>Посреди дороги дети,</a:t>
            </a:r>
          </a:p>
          <a:p>
            <a:r>
              <a:rPr lang="ru-RU" sz="2400" b="1" i="1" dirty="0" smtClean="0"/>
              <a:t>Мы всегда за них в ответе.</a:t>
            </a:r>
          </a:p>
          <a:p>
            <a:r>
              <a:rPr lang="ru-RU" sz="2400" b="1" i="1" dirty="0" smtClean="0"/>
              <a:t>Чтоб не плакал их родитель,</a:t>
            </a:r>
          </a:p>
          <a:p>
            <a:r>
              <a:rPr lang="ru-RU" sz="2400" b="1" i="1" dirty="0" smtClean="0"/>
              <a:t>Будь внимательней, водитель!</a:t>
            </a:r>
            <a:endParaRPr lang="ru-RU" sz="2400" b="1" i="1" dirty="0"/>
          </a:p>
        </p:txBody>
      </p:sp>
      <p:pic>
        <p:nvPicPr>
          <p:cNvPr id="6148" name="Picture 4" descr="http://newstula.ru/thumb.php?id=data/page_files/!_Oboznachenija/dorogi/peshexod3%5b2013-10-04%5d.png&amp;w=728&amp;h=4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9" y="2664178"/>
            <a:ext cx="2946399" cy="313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detsad-kitty.ru/uploads/posts/2013-02/1361540669_r9yplvil3u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116" y="2167467"/>
            <a:ext cx="2941462" cy="4482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254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solidFill>
                  <a:srgbClr val="00B0F0"/>
                </a:solidFill>
              </a:rPr>
              <a:t>Наш помощник – светофор!</a:t>
            </a:r>
            <a:endParaRPr lang="ru-RU" sz="4000" b="1" i="1" dirty="0">
              <a:solidFill>
                <a:srgbClr val="00B0F0"/>
              </a:solidFill>
            </a:endParaRPr>
          </a:p>
        </p:txBody>
      </p:sp>
      <p:pic>
        <p:nvPicPr>
          <p:cNvPr id="3074" name="Picture 2" descr="http://sch2025.mskzapad.ru/images/users-files/smil/stranichka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732" y="2111023"/>
            <a:ext cx="9392357" cy="460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17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solidFill>
                  <a:srgbClr val="00B0F0"/>
                </a:solidFill>
              </a:rPr>
              <a:t>Помощник – светофор.</a:t>
            </a:r>
            <a:endParaRPr lang="ru-RU" sz="4000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2"/>
            <a:ext cx="3609457" cy="40639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i="1" dirty="0">
                <a:solidFill>
                  <a:srgbClr val="0070C0"/>
                </a:solidFill>
                <a:latin typeface="Arial" panose="020B0604020202020204" pitchFamily="34" charset="0"/>
              </a:rPr>
              <a:t>СВЕТОФОР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У любого перекрёстка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Нас встречает светофор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И заводит очень просто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С пешеходом разговор.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Свет зелёный проходи!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Жёлтый – лучше подожди.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Если свет </a:t>
            </a:r>
            <a:r>
              <a:rPr lang="ru-RU" sz="1800" i="1" dirty="0" err="1">
                <a:solidFill>
                  <a:srgbClr val="FFFF00"/>
                </a:solidFill>
                <a:latin typeface="Arial" panose="020B0604020202020204" pitchFamily="34" charset="0"/>
              </a:rPr>
              <a:t>зажёгся</a:t>
            </a: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 красный,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Значит двигаться опасно!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Стой! Пускай пройдёт трамвай,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Наберись терпения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Изучай и уважай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r>
              <a:rPr lang="ru-RU" sz="1800" i="1" dirty="0">
                <a:solidFill>
                  <a:srgbClr val="FFFF00"/>
                </a:solidFill>
                <a:latin typeface="Arial" panose="020B0604020202020204" pitchFamily="34" charset="0"/>
              </a:rPr>
              <a:t>Правила движения! </a:t>
            </a:r>
            <a:r>
              <a:rPr lang="ru-RU" sz="1800" i="1" dirty="0">
                <a:solidFill>
                  <a:srgbClr val="FFFF00"/>
                </a:solidFill>
              </a:rPr>
              <a:t/>
            </a:r>
            <a:br>
              <a:rPr lang="ru-RU" sz="1800" i="1" dirty="0">
                <a:solidFill>
                  <a:srgbClr val="FFFF00"/>
                </a:solidFill>
              </a:rPr>
            </a:br>
            <a:endParaRPr lang="ru-RU" sz="1800" i="1" dirty="0">
              <a:solidFill>
                <a:srgbClr val="FFFF00"/>
              </a:solidFill>
            </a:endParaRPr>
          </a:p>
        </p:txBody>
      </p:sp>
      <p:pic>
        <p:nvPicPr>
          <p:cNvPr id="7170" name="Picture 2" descr="http://savepic.ru/14853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733" y="2336872"/>
            <a:ext cx="5226756" cy="4346150"/>
          </a:xfrm>
          <a:prstGeom prst="rect">
            <a:avLst/>
          </a:prstGeom>
          <a:noFill/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34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00B0F0"/>
                </a:solidFill>
              </a:rPr>
              <a:t>Как нельзя вести себя на дороге.</a:t>
            </a:r>
            <a:endParaRPr lang="ru-RU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5733" y="2336873"/>
            <a:ext cx="4707467" cy="4097794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Не бегай по проезжей </a:t>
            </a:r>
            <a:r>
              <a:rPr lang="ru-RU" b="1" dirty="0" err="1" smtClean="0"/>
              <a:t>части</a:t>
            </a:r>
            <a:r>
              <a:rPr lang="ru-RU" dirty="0" err="1" smtClean="0"/>
              <a:t>Проезжая</a:t>
            </a:r>
            <a:r>
              <a:rPr lang="ru-RU" dirty="0" smtClean="0"/>
              <a:t> </a:t>
            </a:r>
            <a:r>
              <a:rPr lang="ru-RU" dirty="0"/>
              <a:t>часть - там где едут машины, </a:t>
            </a:r>
            <a:br>
              <a:rPr lang="ru-RU" dirty="0"/>
            </a:br>
            <a:r>
              <a:rPr lang="ru-RU" dirty="0"/>
              <a:t>И детям не место для бега и игр, </a:t>
            </a:r>
            <a:br>
              <a:rPr lang="ru-RU" dirty="0"/>
            </a:br>
            <a:r>
              <a:rPr lang="ru-RU" dirty="0"/>
              <a:t>Машины красивы и, вроде, игривы, </a:t>
            </a:r>
            <a:br>
              <a:rPr lang="ru-RU" dirty="0"/>
            </a:br>
            <a:r>
              <a:rPr lang="ru-RU" dirty="0"/>
              <a:t>Но каждая с рыком, как бешеный тигр!</a:t>
            </a:r>
          </a:p>
          <a:p>
            <a:endParaRPr lang="ru-RU" dirty="0"/>
          </a:p>
        </p:txBody>
      </p:sp>
      <p:pic>
        <p:nvPicPr>
          <p:cNvPr id="10242" name="Picture 2" descr="http://900igr.net/datas/okruzhajuschij-mir/Opasnye-mesta/0008-008-Kakie-pravila-narushili-det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222" y="2336872"/>
            <a:ext cx="6547555" cy="4289705"/>
          </a:xfrm>
          <a:prstGeom prst="rect">
            <a:avLst/>
          </a:prstGeom>
          <a:noFill/>
          <a:ln w="762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250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00B0F0"/>
                </a:solidFill>
              </a:rPr>
              <a:t>Запрещается – разрешается!</a:t>
            </a:r>
            <a:endParaRPr lang="ru-RU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333" y="2088444"/>
            <a:ext cx="3951111" cy="44139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i="1" dirty="0" smtClean="0"/>
              <a:t>И </a:t>
            </a:r>
            <a:r>
              <a:rPr lang="ru-RU" sz="1800" b="1" i="1" dirty="0"/>
              <a:t>проспекты, и бульвары — </a:t>
            </a:r>
            <a:br>
              <a:rPr lang="ru-RU" sz="1800" b="1" i="1" dirty="0"/>
            </a:br>
            <a:r>
              <a:rPr lang="ru-RU" sz="1800" b="1" i="1" dirty="0"/>
              <a:t>Всюду улицы шумны, </a:t>
            </a:r>
            <a:br>
              <a:rPr lang="ru-RU" sz="1800" b="1" i="1" dirty="0"/>
            </a:br>
            <a:r>
              <a:rPr lang="ru-RU" sz="1800" b="1" i="1" dirty="0"/>
              <a:t>Проходи по тротуару </a:t>
            </a:r>
            <a:br>
              <a:rPr lang="ru-RU" sz="1800" b="1" i="1" dirty="0"/>
            </a:br>
            <a:r>
              <a:rPr lang="ru-RU" sz="1800" b="1" i="1" dirty="0"/>
              <a:t>Только с правой стороны!</a:t>
            </a:r>
          </a:p>
          <a:p>
            <a:pPr marL="0" indent="0">
              <a:buNone/>
            </a:pPr>
            <a:r>
              <a:rPr lang="ru-RU" sz="1800" b="1" i="1" dirty="0"/>
              <a:t>Тут шалить, мешать народу </a:t>
            </a:r>
            <a:br>
              <a:rPr lang="ru-RU" sz="1800" b="1" i="1" dirty="0"/>
            </a:br>
            <a:r>
              <a:rPr lang="ru-RU" sz="1800" b="1" i="1" dirty="0"/>
              <a:t>За-пре-ща-</a:t>
            </a:r>
            <a:r>
              <a:rPr lang="ru-RU" sz="1800" b="1" i="1" dirty="0" err="1"/>
              <a:t>ет</a:t>
            </a:r>
            <a:r>
              <a:rPr lang="ru-RU" sz="1800" b="1" i="1" dirty="0"/>
              <a:t>-</a:t>
            </a:r>
            <a:r>
              <a:rPr lang="ru-RU" sz="1800" b="1" i="1" dirty="0" err="1"/>
              <a:t>ся</a:t>
            </a:r>
            <a:r>
              <a:rPr lang="ru-RU" sz="1800" b="1" i="1" dirty="0"/>
              <a:t>! </a:t>
            </a:r>
            <a:br>
              <a:rPr lang="ru-RU" sz="1800" b="1" i="1" dirty="0"/>
            </a:br>
            <a:r>
              <a:rPr lang="ru-RU" sz="1800" b="1" i="1" dirty="0"/>
              <a:t>Быть примерным пешеходом </a:t>
            </a:r>
            <a:br>
              <a:rPr lang="ru-RU" sz="1800" b="1" i="1" dirty="0"/>
            </a:br>
            <a:r>
              <a:rPr lang="ru-RU" sz="1800" b="1" i="1" dirty="0"/>
              <a:t>Разрешается...</a:t>
            </a:r>
          </a:p>
          <a:p>
            <a:pPr marL="0" indent="0">
              <a:buNone/>
            </a:pPr>
            <a:r>
              <a:rPr lang="ru-RU" sz="1800" b="1" i="1" dirty="0"/>
              <a:t>Если едешь ты в трамвае </a:t>
            </a:r>
            <a:br>
              <a:rPr lang="ru-RU" sz="1800" b="1" i="1" dirty="0"/>
            </a:br>
            <a:r>
              <a:rPr lang="ru-RU" sz="1800" b="1" i="1" dirty="0"/>
              <a:t>И вокруг тебя народ, </a:t>
            </a:r>
            <a:br>
              <a:rPr lang="ru-RU" sz="1800" b="1" i="1" dirty="0"/>
            </a:br>
            <a:r>
              <a:rPr lang="ru-RU" sz="1800" b="1" i="1" dirty="0"/>
              <a:t>Не толкаясь, не зевая, </a:t>
            </a:r>
            <a:br>
              <a:rPr lang="ru-RU" sz="1800" b="1" i="1" dirty="0"/>
            </a:br>
            <a:r>
              <a:rPr lang="ru-RU" sz="1800" b="1" i="1" dirty="0"/>
              <a:t>Проходи скорей вперед.</a:t>
            </a:r>
          </a:p>
          <a:p>
            <a:pPr marL="0" indent="0">
              <a:buNone/>
            </a:pPr>
            <a:r>
              <a:rPr lang="ru-RU" sz="1800" b="1" i="1" dirty="0"/>
              <a:t/>
            </a:r>
            <a:br>
              <a:rPr lang="ru-RU" sz="1800" b="1" i="1" dirty="0"/>
            </a:br>
            <a:endParaRPr lang="ru-RU" sz="18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23200" y="2310262"/>
            <a:ext cx="38043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Ехать «зайцем», как известно, </a:t>
            </a:r>
          </a:p>
          <a:p>
            <a:r>
              <a:rPr lang="ru-RU" b="1" i="1" dirty="0" smtClean="0"/>
              <a:t>За-пре-ща-</a:t>
            </a:r>
            <a:r>
              <a:rPr lang="ru-RU" b="1" i="1" dirty="0" err="1" smtClean="0"/>
              <a:t>ет</a:t>
            </a:r>
            <a:r>
              <a:rPr lang="ru-RU" b="1" i="1" dirty="0" smtClean="0"/>
              <a:t>-</a:t>
            </a:r>
            <a:r>
              <a:rPr lang="ru-RU" b="1" i="1" dirty="0" err="1" smtClean="0"/>
              <a:t>ся</a:t>
            </a:r>
            <a:r>
              <a:rPr lang="ru-RU" b="1" i="1" dirty="0" smtClean="0"/>
              <a:t>! </a:t>
            </a:r>
          </a:p>
          <a:p>
            <a:r>
              <a:rPr lang="ru-RU" b="1" i="1" dirty="0" smtClean="0"/>
              <a:t>Уступить старушке место </a:t>
            </a:r>
          </a:p>
          <a:p>
            <a:r>
              <a:rPr lang="ru-RU" b="1" i="1" dirty="0" smtClean="0"/>
              <a:t>Разрешается...</a:t>
            </a:r>
          </a:p>
          <a:p>
            <a:endParaRPr lang="ru-RU" b="1" i="1" dirty="0" smtClean="0"/>
          </a:p>
          <a:p>
            <a:r>
              <a:rPr lang="ru-RU" b="1" i="1" dirty="0" smtClean="0"/>
              <a:t>Если ты гуляешь просто, </a:t>
            </a:r>
          </a:p>
          <a:p>
            <a:r>
              <a:rPr lang="ru-RU" b="1" i="1" dirty="0" smtClean="0"/>
              <a:t>Все равно вперед гляди, </a:t>
            </a:r>
          </a:p>
          <a:p>
            <a:r>
              <a:rPr lang="ru-RU" b="1" i="1" dirty="0" smtClean="0"/>
              <a:t>Через шумный перекресток </a:t>
            </a:r>
          </a:p>
          <a:p>
            <a:r>
              <a:rPr lang="ru-RU" b="1" i="1" dirty="0" smtClean="0"/>
              <a:t>Осторожно проходи.</a:t>
            </a:r>
          </a:p>
          <a:p>
            <a:endParaRPr lang="ru-RU" b="1" i="1" dirty="0" smtClean="0"/>
          </a:p>
          <a:p>
            <a:r>
              <a:rPr lang="ru-RU" b="1" i="1" dirty="0" smtClean="0"/>
              <a:t>Переход при красном свете </a:t>
            </a:r>
          </a:p>
          <a:p>
            <a:r>
              <a:rPr lang="ru-RU" b="1" i="1" dirty="0" smtClean="0"/>
              <a:t>За-пре-ща-</a:t>
            </a:r>
            <a:r>
              <a:rPr lang="ru-RU" b="1" i="1" dirty="0" err="1" smtClean="0"/>
              <a:t>ет</a:t>
            </a:r>
            <a:r>
              <a:rPr lang="ru-RU" b="1" i="1" dirty="0" smtClean="0"/>
              <a:t>-</a:t>
            </a:r>
            <a:r>
              <a:rPr lang="ru-RU" b="1" i="1" dirty="0" err="1" smtClean="0"/>
              <a:t>ся</a:t>
            </a:r>
            <a:r>
              <a:rPr lang="ru-RU" b="1" i="1" dirty="0" smtClean="0"/>
              <a:t>! </a:t>
            </a:r>
          </a:p>
          <a:p>
            <a:r>
              <a:rPr lang="ru-RU" b="1" i="1" dirty="0" smtClean="0"/>
              <a:t>При зеленом даже детям </a:t>
            </a:r>
          </a:p>
          <a:p>
            <a:r>
              <a:rPr lang="ru-RU" b="1" i="1" dirty="0" smtClean="0"/>
              <a:t>Разрешается...</a:t>
            </a:r>
            <a:endParaRPr lang="ru-RU" b="1" i="1" dirty="0"/>
          </a:p>
        </p:txBody>
      </p:sp>
      <p:pic>
        <p:nvPicPr>
          <p:cNvPr id="11266" name="Picture 2" descr="http://www.shkola-48.ru/data/objects/318/images/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3067" y="2088443"/>
            <a:ext cx="4030133" cy="4651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56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TC104033917[[fn=Берлин]]</Template>
  <TotalTime>137</TotalTime>
  <Words>276</Words>
  <Application>Microsoft Office PowerPoint</Application>
  <PresentationFormat>Произвольный</PresentationFormat>
  <Paragraphs>69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Берлин</vt:lpstr>
      <vt:lpstr>Ознакомление детей с правилами дорожного движения</vt:lpstr>
      <vt:lpstr>Пешеходный переход.</vt:lpstr>
      <vt:lpstr>Дорожные знаки.</vt:lpstr>
      <vt:lpstr>Дорожные знаки.</vt:lpstr>
      <vt:lpstr>Дорожные знаки.</vt:lpstr>
      <vt:lpstr>Наш помощник – светофор!</vt:lpstr>
      <vt:lpstr>Помощник – светофор.</vt:lpstr>
      <vt:lpstr>Как нельзя вести себя на дороге.</vt:lpstr>
      <vt:lpstr>Запрещается – разрешается!</vt:lpstr>
      <vt:lpstr>На прощание!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Ознакомление детей с правилами дорожного движения</dc:title>
  <dc:creator>ион</dc:creator>
  <cp:lastModifiedBy>Даша</cp:lastModifiedBy>
  <cp:revision>21</cp:revision>
  <dcterms:created xsi:type="dcterms:W3CDTF">2014-02-02T04:55:17Z</dcterms:created>
  <dcterms:modified xsi:type="dcterms:W3CDTF">2020-04-15T14:16:14Z</dcterms:modified>
</cp:coreProperties>
</file>